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351" r:id="rId4"/>
    <p:sldId id="352" r:id="rId5"/>
    <p:sldId id="353" r:id="rId6"/>
    <p:sldId id="354" r:id="rId7"/>
    <p:sldId id="305" r:id="rId8"/>
    <p:sldId id="329" r:id="rId9"/>
    <p:sldId id="285" r:id="rId10"/>
    <p:sldId id="286" r:id="rId11"/>
    <p:sldId id="288" r:id="rId12"/>
    <p:sldId id="330" r:id="rId13"/>
    <p:sldId id="291" r:id="rId14"/>
    <p:sldId id="355" r:id="rId15"/>
    <p:sldId id="356" r:id="rId16"/>
    <p:sldId id="292" r:id="rId17"/>
    <p:sldId id="333" r:id="rId18"/>
    <p:sldId id="334" r:id="rId19"/>
    <p:sldId id="335" r:id="rId20"/>
    <p:sldId id="336" r:id="rId21"/>
    <p:sldId id="297" r:id="rId22"/>
    <p:sldId id="299" r:id="rId23"/>
    <p:sldId id="298" r:id="rId24"/>
    <p:sldId id="337" r:id="rId25"/>
    <p:sldId id="357" r:id="rId26"/>
    <p:sldId id="340" r:id="rId27"/>
    <p:sldId id="341" r:id="rId28"/>
    <p:sldId id="342" r:id="rId29"/>
    <p:sldId id="343" r:id="rId30"/>
    <p:sldId id="345" r:id="rId31"/>
    <p:sldId id="349" r:id="rId32"/>
    <p:sldId id="358" r:id="rId33"/>
    <p:sldId id="31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16" autoAdjust="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2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0B57-3E61-4AC8-A302-D6116B3027F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87624" y="179249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ru" sz="3200" b="1" i="1" dirty="0">
                <a:latin typeface="Segoe Script" pitchFamily="34" charset="0"/>
              </a:rPr>
              <a:t>ПРЕЕМСТВЕННОСТЬ ДЕТСКОГО САДА И НАЧАЛЬНОЙ ШКОЛЫ В УСЛОВИЯХ </a:t>
            </a:r>
            <a:r>
              <a:rPr lang="ru" sz="3200" b="1" i="1" dirty="0" smtClean="0">
                <a:latin typeface="Segoe Script" pitchFamily="34" charset="0"/>
              </a:rPr>
              <a:t>РЕАЛИЗАЦИИ </a:t>
            </a:r>
            <a:r>
              <a:rPr lang="ru" sz="3200" b="1" i="1" dirty="0">
                <a:latin typeface="Segoe Script" pitchFamily="34" charset="0"/>
              </a:rPr>
              <a:t>ФГОС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152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16" y="188640"/>
            <a:ext cx="7253144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8701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i="1" dirty="0">
                <a:latin typeface="Segoe Script" pitchFamily="34" charset="0"/>
                <a:ea typeface="+mn-ea"/>
                <a:cs typeface="+mn-cs"/>
              </a:rPr>
              <a:t>П</a:t>
            </a:r>
            <a:r>
              <a:rPr lang="ru-RU" sz="3100" b="1" i="1" dirty="0" smtClean="0">
                <a:latin typeface="Segoe Script" pitchFamily="34" charset="0"/>
                <a:ea typeface="+mn-ea"/>
                <a:cs typeface="+mn-cs"/>
              </a:rPr>
              <a:t>реемственность при переходе от дошкольного к начальному общему образованию должна осуществляться на уровне:</a:t>
            </a:r>
            <a:endParaRPr lang="ru-RU" sz="3100" b="1" i="1" dirty="0">
              <a:latin typeface="Segoe Script" pitchFamily="34" charset="0"/>
              <a:ea typeface="+mn-ea"/>
              <a:cs typeface="+mn-cs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250369" y="1988840"/>
            <a:ext cx="7884368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800" b="1" i="1" dirty="0" smtClean="0">
                <a:solidFill>
                  <a:srgbClr val="FF0000"/>
                </a:solidFill>
              </a:rPr>
              <a:t>Целевом </a:t>
            </a:r>
          </a:p>
          <a:p>
            <a:pPr marL="0" indent="0" algn="r">
              <a:buNone/>
            </a:pPr>
            <a:r>
              <a:rPr lang="ru-RU" sz="5100" b="1" dirty="0">
                <a:solidFill>
                  <a:srgbClr val="FF0000"/>
                </a:solidFill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ru-RU" sz="5100" b="1" dirty="0" smtClean="0"/>
              <a:t>согласование целей </a:t>
            </a:r>
            <a:r>
              <a:rPr lang="ru-RU" sz="5100" b="1" dirty="0"/>
              <a:t>и </a:t>
            </a:r>
            <a:r>
              <a:rPr lang="ru-RU" sz="5100" b="1" dirty="0" smtClean="0"/>
              <a:t>задач</a:t>
            </a:r>
            <a:r>
              <a:rPr lang="ru-RU" b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sz="5900" b="1" i="1" dirty="0" smtClean="0">
                <a:solidFill>
                  <a:srgbClr val="FF0000"/>
                </a:solidFill>
              </a:rPr>
              <a:t>Содержательном </a:t>
            </a:r>
          </a:p>
          <a:p>
            <a:pPr marL="0" indent="0" algn="r"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ru-RU" sz="5100" b="1" dirty="0" smtClean="0"/>
              <a:t>отбор содержания образования </a:t>
            </a:r>
          </a:p>
          <a:p>
            <a:pPr marL="0" indent="0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900" b="1" i="1" dirty="0" smtClean="0">
                <a:solidFill>
                  <a:srgbClr val="FF0000"/>
                </a:solidFill>
              </a:rPr>
              <a:t>Технологическом</a:t>
            </a:r>
          </a:p>
          <a:p>
            <a:pPr marL="0" indent="0" algn="r">
              <a:buNone/>
            </a:pPr>
            <a:r>
              <a:rPr lang="ru-RU" sz="5100" b="1" dirty="0" smtClean="0"/>
              <a:t>согласование методов, форм и условий образовательного процесса</a:t>
            </a:r>
            <a:endParaRPr lang="ru-RU" sz="5100" dirty="0"/>
          </a:p>
          <a:p>
            <a:endParaRPr lang="ru-RU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065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latin typeface="Segoe Script" pitchFamily="34" charset="0"/>
                <a:ea typeface="+mn-ea"/>
                <a:cs typeface="+mn-cs"/>
              </a:rPr>
              <a:t>ОБЩАЯ ЦЕЛЬ ДОШКОЛЬНОГО И НАЧАЛЬНОГО ОБЩЕГО ОБРАЗОВАНИЯ – СОГЛАСОВАННОСТЬ ЦЕЛЕЙ И ЗАДАЧ ВОСПИТАНИЯ И ОБУЧЕНИЯ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0336" y="2133870"/>
            <a:ext cx="4038600" cy="4209331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rgbClr val="00B050"/>
                </a:solidFill>
              </a:rPr>
              <a:t>ЦЕЛЬ </a:t>
            </a:r>
            <a:r>
              <a:rPr lang="ru-RU" dirty="0" smtClean="0">
                <a:solidFill>
                  <a:srgbClr val="00B050"/>
                </a:solidFill>
              </a:rPr>
              <a:t>ДО: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/>
              <a:t>Общее развитие ребенка в соответствии с потенциальными возможностями и спецификой детства, как самоценного периода жизни человека. </a:t>
            </a:r>
          </a:p>
          <a:p>
            <a:r>
              <a:rPr lang="ru-RU" dirty="0"/>
              <a:t>Формирование предпосылок учебной деятельности.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8578" y="2132856"/>
            <a:ext cx="4038600" cy="4209331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ЦЕЛЬ НОО: </a:t>
            </a:r>
          </a:p>
          <a:p>
            <a:r>
              <a:rPr lang="ru-RU" dirty="0"/>
              <a:t>Продолжать общее развитие детей с учетом возможностей, специфики школьной жизни. </a:t>
            </a:r>
          </a:p>
          <a:p>
            <a:r>
              <a:rPr lang="ru-RU" dirty="0"/>
              <a:t>Освоение важнейших учебных навыков и становление учебной деятельности (мотивация, способы общения и т.д.). </a:t>
            </a:r>
          </a:p>
        </p:txBody>
      </p:sp>
    </p:spTree>
    <p:extLst>
      <p:ext uri="{BB962C8B-B14F-4D97-AF65-F5344CB8AC3E}">
        <p14:creationId xmlns:p14="http://schemas.microsoft.com/office/powerpoint/2010/main" val="4377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408" y="261974"/>
            <a:ext cx="7814248" cy="710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000"/>
              </a:lnSpc>
            </a:pPr>
            <a:r>
              <a:rPr lang="ru" sz="2900" b="1" i="1" dirty="0">
                <a:latin typeface="Segoe Script" pitchFamily="34" charset="0"/>
              </a:rPr>
              <a:t>Образовательные области ФГОС ДО</a:t>
            </a:r>
          </a:p>
          <a:p>
            <a:pPr indent="0" algn="ctr">
              <a:lnSpc>
                <a:spcPts val="3000"/>
              </a:lnSpc>
            </a:pPr>
            <a:endParaRPr lang="ru" sz="2900" b="1" i="1" dirty="0">
              <a:latin typeface="Segoe Script" pitchFamily="34" charset="0"/>
            </a:endParaRPr>
          </a:p>
          <a:p>
            <a:pPr indent="0" algn="ctr">
              <a:lnSpc>
                <a:spcPts val="3000"/>
              </a:lnSpc>
            </a:pPr>
            <a:r>
              <a:rPr lang="ru" sz="2900" b="1" i="1" dirty="0">
                <a:latin typeface="Segoe Script" pitchFamily="34" charset="0"/>
              </a:rPr>
              <a:t> и предметные области ФГОС НОО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0136" y="2663952"/>
            <a:ext cx="5221224" cy="411480"/>
          </a:xfrm>
          <a:prstGeom prst="rect">
            <a:avLst/>
          </a:prstGeom>
          <a:solidFill>
            <a:srgbClr val="4F81BC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32"/>
              </a:lnSpc>
            </a:pPr>
            <a:r>
              <a:rPr lang="ru" sz="1200" b="1">
                <a:solidFill>
                  <a:srgbClr val="FFFFFF"/>
                </a:solidFill>
                <a:latin typeface="Arial"/>
              </a:rPr>
              <a:t>Образовательные области    Предметные области</a:t>
            </a:r>
          </a:p>
          <a:p>
            <a:pPr marL="729488" indent="0" algn="just">
              <a:lnSpc>
                <a:spcPts val="1632"/>
              </a:lnSpc>
            </a:pPr>
            <a:r>
              <a:rPr lang="ru" sz="1200" b="1">
                <a:solidFill>
                  <a:srgbClr val="FFFFFF"/>
                </a:solidFill>
                <a:latin typeface="Arial"/>
              </a:rPr>
              <a:t>ФГОС ДО    ФГОС НОО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16507"/>
              </p:ext>
            </p:extLst>
          </p:nvPr>
        </p:nvGraphicFramePr>
        <p:xfrm>
          <a:off x="1403648" y="1772817"/>
          <a:ext cx="7632848" cy="4911598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499"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Образовательные области</a:t>
                      </a:r>
                    </a:p>
                    <a:p>
                      <a:pPr indent="0" algn="ctr"/>
                      <a:r>
                        <a:rPr lang="ru" sz="18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ФГОС ДО</a:t>
                      </a:r>
                      <a:endParaRPr lang="ru" sz="18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 dirty="0">
                          <a:solidFill>
                            <a:srgbClr val="FFFFFF"/>
                          </a:solidFill>
                          <a:latin typeface="Arial"/>
                        </a:rPr>
                        <a:t>Предметные </a:t>
                      </a:r>
                      <a:r>
                        <a:rPr lang="ru" sz="2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области</a:t>
                      </a:r>
                    </a:p>
                    <a:p>
                      <a:pPr indent="0" algn="ctr"/>
                      <a:r>
                        <a:rPr lang="ru" sz="20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ФГОС НО</a:t>
                      </a:r>
                      <a:endParaRPr lang="ru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C050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21">
                <a:tc>
                  <a:txBody>
                    <a:bodyPr/>
                    <a:lstStyle/>
                    <a:p>
                      <a:pPr marL="215900" indent="0" algn="just">
                        <a:lnSpc>
                          <a:spcPct val="100000"/>
                        </a:lnSpc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Физическое развитие</a:t>
                      </a:r>
                    </a:p>
                  </a:txBody>
                  <a:tcPr marL="0" marR="0" marT="0" marB="0" anchor="ctr">
                    <a:solidFill>
                      <a:srgbClr val="DAE8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Физическая культура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750">
                <a:tc>
                  <a:txBody>
                    <a:bodyPr/>
                    <a:lstStyle/>
                    <a:p>
                      <a:pPr marL="215900" indent="0" algn="just">
                        <a:lnSpc>
                          <a:spcPct val="100000"/>
                        </a:lnSpc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Речевое развитие</a:t>
                      </a:r>
                    </a:p>
                  </a:txBody>
                  <a:tcPr marL="0" marR="0" marT="0" marB="0" anchor="ctr">
                    <a:solidFill>
                      <a:srgbClr val="DAE8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Филология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7998">
                <a:tc>
                  <a:txBody>
                    <a:bodyPr/>
                    <a:lstStyle/>
                    <a:p>
                      <a:pPr marL="215900" indent="0" algn="just">
                        <a:lnSpc>
                          <a:spcPct val="100000"/>
                        </a:lnSpc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Познавательное развитие</a:t>
                      </a:r>
                    </a:p>
                  </a:txBody>
                  <a:tcPr marL="0" marR="0" marT="0" marB="0" anchor="ctr">
                    <a:solidFill>
                      <a:srgbClr val="DAE8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Математика и информатика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 smtClean="0">
                          <a:solidFill>
                            <a:srgbClr val="AB595C"/>
                          </a:solidFill>
                          <a:latin typeface="Arial"/>
                        </a:rPr>
                        <a:t>Обществознание и                                естествознание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 smtClean="0">
                          <a:solidFill>
                            <a:srgbClr val="AB595C"/>
                          </a:solidFill>
                          <a:latin typeface="Arial"/>
                        </a:rPr>
                        <a:t> (</a:t>
                      </a: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Окружающий мир)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374">
                <a:tc>
                  <a:txBody>
                    <a:bodyPr/>
                    <a:lstStyle/>
                    <a:p>
                      <a:pPr marL="215900" indent="0" algn="just">
                        <a:lnSpc>
                          <a:spcPct val="100000"/>
                        </a:lnSpc>
                        <a:spcAft>
                          <a:spcPts val="420"/>
                        </a:spcAft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Художественно-эстетическое</a:t>
                      </a:r>
                    </a:p>
                    <a:p>
                      <a:pPr marL="215900" indent="0" algn="just">
                        <a:lnSpc>
                          <a:spcPct val="100000"/>
                        </a:lnSpc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развитие</a:t>
                      </a:r>
                    </a:p>
                  </a:txBody>
                  <a:tcPr marL="0" marR="0" marT="0" marB="0" anchor="b">
                    <a:solidFill>
                      <a:srgbClr val="DAE8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Искусство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1686">
                <a:tc>
                  <a:txBody>
                    <a:bodyPr/>
                    <a:lstStyle/>
                    <a:p>
                      <a:pPr marL="215900" indent="0" algn="just">
                        <a:lnSpc>
                          <a:spcPct val="100000"/>
                        </a:lnSpc>
                        <a:spcAft>
                          <a:spcPts val="420"/>
                        </a:spcAft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Социально-коммуникативное</a:t>
                      </a:r>
                    </a:p>
                    <a:p>
                      <a:pPr marL="215900" indent="0" algn="just">
                        <a:lnSpc>
                          <a:spcPct val="100000"/>
                        </a:lnSpc>
                      </a:pPr>
                      <a:r>
                        <a:rPr lang="ru" sz="2000" b="1" dirty="0">
                          <a:solidFill>
                            <a:srgbClr val="405E84"/>
                          </a:solidFill>
                          <a:latin typeface="Arial"/>
                        </a:rPr>
                        <a:t>развитие</a:t>
                      </a:r>
                    </a:p>
                  </a:txBody>
                  <a:tcPr marL="0" marR="0" marT="0" marB="0" anchor="ctr">
                    <a:solidFill>
                      <a:srgbClr val="DAE8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Технология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" sz="2000" b="1" dirty="0">
                          <a:solidFill>
                            <a:srgbClr val="AB595C"/>
                          </a:solidFill>
                          <a:latin typeface="Arial"/>
                        </a:rPr>
                        <a:t>Основы духовно-нравственной культуры народов России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4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latin typeface="Segoe Script" pitchFamily="34" charset="0"/>
                <a:ea typeface="+mn-ea"/>
                <a:cs typeface="+mn-cs"/>
              </a:rPr>
              <a:t>Преемственность в методах, </a:t>
            </a:r>
            <a:r>
              <a:rPr lang="ru-RU" sz="2800" b="1" i="1" dirty="0" smtClean="0">
                <a:latin typeface="Segoe Script" pitchFamily="34" charset="0"/>
                <a:ea typeface="+mn-ea"/>
                <a:cs typeface="+mn-cs"/>
              </a:rPr>
              <a:t/>
            </a:r>
            <a:br>
              <a:rPr lang="ru-RU" sz="2800" b="1" i="1" dirty="0" smtClean="0">
                <a:latin typeface="Segoe Script" pitchFamily="34" charset="0"/>
                <a:ea typeface="+mn-ea"/>
                <a:cs typeface="+mn-cs"/>
              </a:rPr>
            </a:br>
            <a:r>
              <a:rPr lang="ru-RU" sz="2800" b="1" i="1" dirty="0" smtClean="0">
                <a:latin typeface="Segoe Script" pitchFamily="34" charset="0"/>
                <a:ea typeface="+mn-ea"/>
                <a:cs typeface="+mn-cs"/>
              </a:rPr>
              <a:t>формах </a:t>
            </a:r>
            <a:r>
              <a:rPr lang="ru-RU" sz="2800" b="1" i="1" dirty="0">
                <a:latin typeface="Segoe Script" pitchFamily="34" charset="0"/>
                <a:ea typeface="+mn-ea"/>
                <a:cs typeface="+mn-cs"/>
              </a:rPr>
              <a:t>и условиях образовательного процесса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115616" y="1600198"/>
            <a:ext cx="352839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ДО</a:t>
            </a:r>
          </a:p>
          <a:p>
            <a:pPr marL="0" indent="0" algn="just">
              <a:buNone/>
            </a:pPr>
            <a:r>
              <a:rPr lang="ru-RU" dirty="0" smtClean="0"/>
              <a:t>Игровые технологии</a:t>
            </a:r>
          </a:p>
          <a:p>
            <a:pPr marL="0" indent="0" algn="just">
              <a:buNone/>
            </a:pPr>
            <a:r>
              <a:rPr lang="ru-RU" dirty="0" smtClean="0"/>
              <a:t>Проблемно-поисковые методы</a:t>
            </a:r>
          </a:p>
          <a:p>
            <a:pPr marL="0" indent="0" algn="just">
              <a:buNone/>
            </a:pPr>
            <a:r>
              <a:rPr lang="ru-RU" dirty="0" smtClean="0"/>
              <a:t>Проектный метод</a:t>
            </a:r>
          </a:p>
          <a:p>
            <a:pPr marL="0" indent="0" algn="just">
              <a:buNone/>
            </a:pPr>
            <a:r>
              <a:rPr lang="ru-RU" dirty="0" smtClean="0"/>
              <a:t>Беседы</a:t>
            </a:r>
          </a:p>
          <a:p>
            <a:pPr marL="0" indent="0" algn="just">
              <a:buNone/>
            </a:pPr>
            <a:r>
              <a:rPr lang="ru-RU" dirty="0" smtClean="0"/>
              <a:t>Организация творческих дел</a:t>
            </a:r>
          </a:p>
          <a:p>
            <a:pPr marL="0" indent="0" algn="just">
              <a:buNone/>
            </a:pPr>
            <a:r>
              <a:rPr lang="ru-RU" dirty="0"/>
              <a:t>Участие в социальных проектах и акциях, праздниках, экскурсиях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562600" y="1600198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НОО</a:t>
            </a:r>
          </a:p>
          <a:p>
            <a:pPr marL="0" indent="0" algn="just">
              <a:buNone/>
            </a:pPr>
            <a:r>
              <a:rPr lang="ru-RU" dirty="0"/>
              <a:t>И</a:t>
            </a:r>
            <a:r>
              <a:rPr lang="ru-RU" dirty="0" smtClean="0"/>
              <a:t>гровые </a:t>
            </a:r>
            <a:r>
              <a:rPr lang="ru-RU" dirty="0"/>
              <a:t>технологии</a:t>
            </a:r>
          </a:p>
          <a:p>
            <a:pPr marL="0" indent="0" algn="just">
              <a:buNone/>
            </a:pPr>
            <a:r>
              <a:rPr lang="ru-RU" dirty="0"/>
              <a:t>Проблемно-поисковые методы</a:t>
            </a:r>
          </a:p>
          <a:p>
            <a:pPr marL="0" indent="0" algn="just">
              <a:buNone/>
            </a:pPr>
            <a:r>
              <a:rPr lang="ru-RU" dirty="0"/>
              <a:t>Проектный метод</a:t>
            </a:r>
          </a:p>
          <a:p>
            <a:pPr marL="0" indent="0" algn="just">
              <a:buNone/>
            </a:pPr>
            <a:r>
              <a:rPr lang="ru-RU" dirty="0"/>
              <a:t>Беседы</a:t>
            </a:r>
          </a:p>
          <a:p>
            <a:pPr marL="0" indent="0" algn="just">
              <a:buNone/>
            </a:pPr>
            <a:r>
              <a:rPr lang="ru-RU" dirty="0"/>
              <a:t>Организация творческих дел</a:t>
            </a:r>
          </a:p>
          <a:p>
            <a:pPr marL="0" indent="0" algn="just">
              <a:buNone/>
            </a:pPr>
            <a:r>
              <a:rPr lang="ru-RU" dirty="0"/>
              <a:t>Участие в социальных проектах и </a:t>
            </a:r>
            <a:r>
              <a:rPr lang="ru-RU" dirty="0" smtClean="0"/>
              <a:t>акциях, праздниках, экскурсиях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6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latin typeface="Segoe Script" pitchFamily="34" charset="0"/>
              </a:rPr>
              <a:t>Преемственность в методах, </a:t>
            </a:r>
            <a:br>
              <a:rPr lang="ru-RU" sz="2800" b="1" i="1" dirty="0">
                <a:latin typeface="Segoe Script" pitchFamily="34" charset="0"/>
              </a:rPr>
            </a:br>
            <a:r>
              <a:rPr lang="ru-RU" sz="2800" b="1" i="1" dirty="0">
                <a:latin typeface="Segoe Script" pitchFamily="34" charset="0"/>
              </a:rPr>
              <a:t>формах и условиях образовательного процесса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ДО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Ведущий вид деятельности - игра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Форма - НОД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НОО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Ведущий вид деятельности – учебная с использованием игровых методов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Форма - урок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9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0560" y="332656"/>
            <a:ext cx="3803904" cy="2834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6090"/>
              </a:spcAft>
            </a:pPr>
            <a:r>
              <a:rPr lang="ru" sz="2900" b="1" i="1" dirty="0">
                <a:latin typeface="Segoe Script" pitchFamily="34" charset="0"/>
              </a:rPr>
              <a:t>СООТНОШЕНИЕ РЕЗУЛЬТОВ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66961" y="1002792"/>
            <a:ext cx="3242699" cy="21192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400" b="1" i="1" dirty="0" smtClean="0">
                <a:latin typeface="Calibri"/>
              </a:rPr>
              <a:t>ФГОС НОО</a:t>
            </a:r>
          </a:p>
          <a:p>
            <a:pPr indent="0" algn="ctr">
              <a:spcAft>
                <a:spcPts val="630"/>
              </a:spcAft>
            </a:pPr>
            <a:endParaRPr lang="ru" sz="2400" b="1" i="1" dirty="0" smtClean="0">
              <a:latin typeface="Calibri"/>
            </a:endParaRPr>
          </a:p>
          <a:p>
            <a:pPr indent="0" algn="ctr">
              <a:spcAft>
                <a:spcPts val="630"/>
              </a:spcAft>
            </a:pPr>
            <a:endParaRPr lang="ru" sz="2400" b="1" i="1" dirty="0" smtClean="0">
              <a:latin typeface="Calibri"/>
            </a:endParaRPr>
          </a:p>
          <a:p>
            <a:pPr indent="0" algn="ctr">
              <a:spcAft>
                <a:spcPts val="630"/>
              </a:spcAft>
            </a:pPr>
            <a:r>
              <a:rPr lang="ru" sz="2400" b="1" i="1" dirty="0" smtClean="0">
                <a:latin typeface="Calibri"/>
              </a:rPr>
              <a:t> </a:t>
            </a:r>
            <a:r>
              <a:rPr lang="ru" sz="2400" b="1" dirty="0" smtClean="0">
                <a:latin typeface="Calibri"/>
              </a:rPr>
              <a:t>предметные</a:t>
            </a:r>
            <a:endParaRPr lang="ru" sz="2400" b="1" dirty="0"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0560" y="1002792"/>
            <a:ext cx="2553408" cy="2119214"/>
          </a:xfrm>
          <a:prstGeom prst="rect">
            <a:avLst/>
          </a:prstGeom>
          <a:solidFill>
            <a:srgbClr val="92D050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08"/>
              </a:lnSpc>
              <a:spcBef>
                <a:spcPts val="6090"/>
              </a:spcBef>
            </a:pPr>
            <a:r>
              <a:rPr lang="ru" sz="2400" b="1" i="1" dirty="0" smtClean="0">
                <a:latin typeface="Calibri"/>
              </a:rPr>
              <a:t>ФГОС ДО</a:t>
            </a:r>
          </a:p>
          <a:p>
            <a:pPr indent="0" algn="ctr">
              <a:lnSpc>
                <a:spcPts val="2208"/>
              </a:lnSpc>
              <a:spcAft>
                <a:spcPts val="4620"/>
              </a:spcAft>
            </a:pPr>
            <a:endParaRPr lang="ru" sz="2400" dirty="0" smtClean="0">
              <a:latin typeface="Calibri"/>
            </a:endParaRPr>
          </a:p>
          <a:p>
            <a:pPr indent="0" algn="ctr">
              <a:lnSpc>
                <a:spcPts val="2208"/>
              </a:lnSpc>
              <a:spcAft>
                <a:spcPts val="4620"/>
              </a:spcAft>
            </a:pPr>
            <a:r>
              <a:rPr lang="ru" sz="2400" dirty="0" smtClean="0">
                <a:latin typeface="Calibri"/>
              </a:rPr>
              <a:t>направления </a:t>
            </a:r>
            <a:r>
              <a:rPr lang="ru" sz="2400" dirty="0">
                <a:latin typeface="Calibri"/>
              </a:rPr>
              <a:t>развития и образования детей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275856" y="3717032"/>
            <a:ext cx="3430024" cy="1891170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ts val="2856"/>
              </a:lnSpc>
              <a:spcBef>
                <a:spcPts val="4620"/>
              </a:spcBef>
            </a:pPr>
            <a:r>
              <a:rPr lang="ru" dirty="0">
                <a:solidFill>
                  <a:srgbClr val="002060"/>
                </a:solidFill>
              </a:rPr>
              <a:t>Овладевший</a:t>
            </a:r>
          </a:p>
          <a:p>
            <a:pPr indent="0" algn="ctr">
              <a:lnSpc>
                <a:spcPts val="2856"/>
              </a:lnSpc>
            </a:pPr>
            <a:r>
              <a:rPr lang="ru" dirty="0">
                <a:solidFill>
                  <a:srgbClr val="002060"/>
                </a:solidFill>
              </a:rPr>
              <a:t>необходимыми умениями и навыками</a:t>
            </a:r>
          </a:p>
        </p:txBody>
      </p:sp>
    </p:spTree>
    <p:extLst>
      <p:ext uri="{BB962C8B-B14F-4D97-AF65-F5344CB8AC3E}">
        <p14:creationId xmlns:p14="http://schemas.microsoft.com/office/powerpoint/2010/main" val="12071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476672"/>
            <a:ext cx="3388568" cy="4525963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 algn="ctr">
              <a:lnSpc>
                <a:spcPts val="2208"/>
              </a:lnSpc>
              <a:buNone/>
            </a:pPr>
            <a:r>
              <a:rPr lang="ru-RU" sz="5100" b="1" i="1" dirty="0">
                <a:solidFill>
                  <a:srgbClr val="00B0F0"/>
                </a:solidFill>
                <a:latin typeface="Calibri"/>
              </a:rPr>
              <a:t>ФГОС </a:t>
            </a:r>
          </a:p>
          <a:p>
            <a:pPr marL="0" indent="0" algn="ctr">
              <a:lnSpc>
                <a:spcPts val="2208"/>
              </a:lnSpc>
              <a:buNone/>
            </a:pPr>
            <a:r>
              <a:rPr lang="ru-RU" sz="5100" b="1" i="1" dirty="0" smtClean="0">
                <a:solidFill>
                  <a:srgbClr val="00B0F0"/>
                </a:solidFill>
                <a:latin typeface="Calibri"/>
              </a:rPr>
              <a:t>Мета-предметные </a:t>
            </a:r>
          </a:p>
          <a:p>
            <a:pPr marL="0" indent="0" algn="ctr">
              <a:lnSpc>
                <a:spcPts val="2208"/>
              </a:lnSpc>
              <a:buNone/>
            </a:pPr>
            <a:endParaRPr lang="ru-RU" sz="4200" b="1" i="1" dirty="0">
              <a:latin typeface="Calibri"/>
            </a:endParaRPr>
          </a:p>
          <a:p>
            <a:pPr marL="0" indent="0" algn="ctr">
              <a:lnSpc>
                <a:spcPts val="2208"/>
              </a:lnSpc>
              <a:buNone/>
            </a:pPr>
            <a:endParaRPr lang="ru-RU" sz="4200" b="1" i="1" dirty="0" smtClean="0">
              <a:latin typeface="Calibri"/>
            </a:endParaRPr>
          </a:p>
          <a:p>
            <a:pPr marL="0" indent="0" algn="ctr">
              <a:lnSpc>
                <a:spcPts val="2208"/>
              </a:lnSpc>
              <a:buNone/>
            </a:pPr>
            <a:r>
              <a:rPr lang="ru-RU" sz="4200" b="1" i="1" dirty="0" smtClean="0">
                <a:latin typeface="Calibri"/>
              </a:rPr>
              <a:t>   </a:t>
            </a:r>
            <a:endParaRPr lang="ru-RU" sz="4200" b="1" i="1" dirty="0">
              <a:latin typeface="Calibri"/>
            </a:endParaRPr>
          </a:p>
          <a:p>
            <a:pPr marL="0" indent="0" algn="ctr">
              <a:buNone/>
            </a:pPr>
            <a:r>
              <a:rPr lang="ru-RU" sz="3600" b="1" i="1" dirty="0" smtClean="0"/>
              <a:t>   </a:t>
            </a:r>
            <a:r>
              <a:rPr lang="ru-RU" sz="4500" i="1" dirty="0" smtClean="0"/>
              <a:t>познавательные </a:t>
            </a:r>
            <a:r>
              <a:rPr lang="ru-RU" sz="4500" dirty="0" smtClean="0"/>
              <a:t> </a:t>
            </a:r>
            <a:r>
              <a:rPr lang="ru-RU" sz="4500" i="1" dirty="0"/>
              <a:t>УУД </a:t>
            </a:r>
            <a:endParaRPr lang="ru-RU" sz="4500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88024" y="476671"/>
            <a:ext cx="4038600" cy="6192689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 algn="ctr">
              <a:lnSpc>
                <a:spcPts val="2208"/>
              </a:lnSpc>
              <a:buNone/>
            </a:pPr>
            <a:r>
              <a:rPr lang="ru-RU" sz="5100" b="1" i="1" dirty="0">
                <a:solidFill>
                  <a:srgbClr val="00B050"/>
                </a:solidFill>
                <a:latin typeface="Calibri"/>
              </a:rPr>
              <a:t>ФГОС ДО </a:t>
            </a:r>
          </a:p>
          <a:p>
            <a:pPr marL="0" indent="0" algn="ctr">
              <a:lnSpc>
                <a:spcPts val="2208"/>
              </a:lnSpc>
              <a:buNone/>
            </a:pPr>
            <a:r>
              <a:rPr lang="ru-RU" sz="5100" b="1" i="1" dirty="0">
                <a:solidFill>
                  <a:srgbClr val="00B050"/>
                </a:solidFill>
                <a:latin typeface="Calibri"/>
              </a:rPr>
              <a:t>Целевые ориентиры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людей, склонный наблюдать, экспериментировать.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Обладает начальными знаниями о себе, природном и социальном мире, в котором он живет.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Знаком с произведениями детской литературы, обладает элементарными представлениями из области живой природы, естествознания, математики, истории и т.д. </a:t>
            </a:r>
          </a:p>
        </p:txBody>
      </p:sp>
    </p:spTree>
    <p:extLst>
      <p:ext uri="{BB962C8B-B14F-4D97-AF65-F5344CB8AC3E}">
        <p14:creationId xmlns:p14="http://schemas.microsoft.com/office/powerpoint/2010/main" val="32757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404664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ts val="2208"/>
              </a:lnSpc>
              <a:buNone/>
            </a:pPr>
            <a:r>
              <a:rPr lang="ru-RU" sz="3500" b="1" i="1" dirty="0">
                <a:solidFill>
                  <a:srgbClr val="00B0F0"/>
                </a:solidFill>
              </a:rPr>
              <a:t>ФГОС </a:t>
            </a:r>
            <a:r>
              <a:rPr lang="ru-RU" sz="3500" b="1" i="1" dirty="0" smtClean="0">
                <a:solidFill>
                  <a:srgbClr val="00B0F0"/>
                </a:solidFill>
              </a:rPr>
              <a:t> НО</a:t>
            </a:r>
            <a:endParaRPr lang="ru-RU" sz="3500" b="1" i="1" dirty="0">
              <a:solidFill>
                <a:srgbClr val="00B0F0"/>
              </a:solidFill>
            </a:endParaRPr>
          </a:p>
          <a:p>
            <a:pPr marL="0" indent="0" algn="ctr">
              <a:lnSpc>
                <a:spcPts val="2208"/>
              </a:lnSpc>
              <a:buNone/>
            </a:pPr>
            <a:r>
              <a:rPr lang="ru-RU" b="1" i="1" dirty="0" smtClean="0"/>
              <a:t> </a:t>
            </a:r>
            <a:endParaRPr lang="ru-RU" b="1" i="1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3300" i="1" dirty="0"/>
              <a:t>коммуникативные </a:t>
            </a:r>
            <a:endParaRPr lang="ru-RU" sz="3300" dirty="0"/>
          </a:p>
          <a:p>
            <a:pPr marL="0" indent="0" algn="ctr">
              <a:buNone/>
            </a:pPr>
            <a:r>
              <a:rPr lang="ru-RU" sz="3300" i="1" dirty="0"/>
              <a:t>УУД </a:t>
            </a:r>
            <a:endParaRPr lang="ru-RU" sz="33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404664"/>
            <a:ext cx="4038600" cy="60486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b="1" i="1" dirty="0">
                <a:solidFill>
                  <a:srgbClr val="00B050"/>
                </a:solidFill>
              </a:rPr>
              <a:t>ФГОС ДО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Ребенок способен договариваться. Учитывать интересы и чувства других, адекватно проявлять чувства, в том числе чувство веры в себя, старается адекватно разрешать конфликты. </a:t>
            </a:r>
            <a:r>
              <a:rPr lang="ru-RU" dirty="0" smtClean="0"/>
              <a:t>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Ребенок достаточно хорошо владеет устной речью, может выражать свои мысли и желания. </a:t>
            </a:r>
          </a:p>
        </p:txBody>
      </p:sp>
    </p:spTree>
    <p:extLst>
      <p:ext uri="{BB962C8B-B14F-4D97-AF65-F5344CB8AC3E}">
        <p14:creationId xmlns:p14="http://schemas.microsoft.com/office/powerpoint/2010/main" val="25689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692696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200" b="1" i="1" dirty="0">
                <a:solidFill>
                  <a:srgbClr val="00B0F0"/>
                </a:solidFill>
              </a:rPr>
              <a:t>ФГОС  </a:t>
            </a:r>
            <a:r>
              <a:rPr lang="ru-RU" sz="4200" b="1" i="1" dirty="0" smtClean="0">
                <a:solidFill>
                  <a:srgbClr val="00B0F0"/>
                </a:solidFill>
              </a:rPr>
              <a:t>НО</a:t>
            </a:r>
          </a:p>
          <a:p>
            <a:pPr marL="0" indent="0" algn="ctr">
              <a:buNone/>
            </a:pPr>
            <a:endParaRPr lang="ru-RU" sz="4200" b="1" i="1" dirty="0"/>
          </a:p>
          <a:p>
            <a:pPr marL="0" indent="0" algn="ctr">
              <a:buNone/>
            </a:pPr>
            <a:endParaRPr lang="ru-RU" sz="4200" b="1" i="1" dirty="0"/>
          </a:p>
          <a:p>
            <a:pPr marL="0" indent="0" algn="ctr">
              <a:buNone/>
            </a:pPr>
            <a:endParaRPr lang="ru-RU" sz="4200" b="1" i="1" dirty="0" smtClean="0"/>
          </a:p>
          <a:p>
            <a:pPr marL="0" indent="0" algn="ctr">
              <a:buNone/>
            </a:pPr>
            <a:endParaRPr lang="ru-RU" sz="4200" b="1" i="1" dirty="0"/>
          </a:p>
          <a:p>
            <a:pPr marL="0" indent="0" algn="ctr">
              <a:buNone/>
            </a:pPr>
            <a:r>
              <a:rPr lang="ru-RU" sz="3400" i="1" dirty="0" smtClean="0"/>
              <a:t>регулятивные УУД </a:t>
            </a:r>
            <a:endParaRPr lang="ru-RU" sz="34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700268"/>
            <a:ext cx="4038600" cy="589708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200" b="1" i="1" dirty="0">
                <a:solidFill>
                  <a:srgbClr val="00B050"/>
                </a:solidFill>
              </a:rPr>
              <a:t>ФГОС ДО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Ребенок может контролировать свои движения и управлять ими. </a:t>
            </a:r>
            <a:r>
              <a:rPr lang="ru-RU" dirty="0" smtClean="0"/>
              <a:t>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Умеет подчиняться правилам и социальным нормам. </a:t>
            </a:r>
            <a:r>
              <a:rPr lang="ru-RU" dirty="0" smtClean="0"/>
              <a:t>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Способен к волевым усилиям. Может следовать социальным нормам поведения и правилам в разных видах деятельности. </a:t>
            </a:r>
            <a:r>
              <a:rPr lang="ru-RU" dirty="0" smtClean="0"/>
              <a:t>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Во взаимоотношениях со взрослыми и сверстниками, может соблюдать правила безопасного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7732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4336" y="216408"/>
            <a:ext cx="7293864" cy="1124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64"/>
              </a:lnSpc>
            </a:pPr>
            <a:r>
              <a:rPr lang="ru" sz="2900" b="1" i="1" dirty="0">
                <a:latin typeface="Segoe Script" pitchFamily="34" charset="0"/>
              </a:rPr>
              <a:t>ПРЕЕМСТВЕННОСТЬ </a:t>
            </a:r>
            <a:r>
              <a:rPr lang="ru" sz="2900" b="1" i="1" dirty="0" smtClean="0">
                <a:latin typeface="Segoe Script" pitchFamily="34" charset="0"/>
              </a:rPr>
              <a:t>ДЕТСКОГО САДА И НАЧАЛЬНОЙ ШКОЛЫ</a:t>
            </a:r>
            <a:endParaRPr lang="ru" sz="2900" b="1" i="1" dirty="0">
              <a:latin typeface="Segoe Script" pitchFamily="34" charset="0"/>
            </a:endParaRPr>
          </a:p>
          <a:p>
            <a:pPr indent="0" algn="just">
              <a:lnSpc>
                <a:spcPts val="3864"/>
              </a:lnSpc>
            </a:pPr>
            <a:endParaRPr lang="ru" sz="2700" b="1" i="1" spc="-50" dirty="0">
              <a:solidFill>
                <a:srgbClr val="0000FE"/>
              </a:solidFill>
              <a:latin typeface="Calibri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31640" y="1268760"/>
            <a:ext cx="7355160" cy="4519549"/>
          </a:xfrm>
        </p:spPr>
        <p:txBody>
          <a:bodyPr>
            <a:noAutofit/>
          </a:bodyPr>
          <a:lstStyle/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Кто и как должен готовить детей к школе?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Поможет ли стандарт преодолеть проблемы перехода из детского сада в школу?</a:t>
            </a:r>
          </a:p>
          <a:p>
            <a:pPr algn="just"/>
            <a:endParaRPr lang="ru-RU" sz="2400" dirty="0" smtClean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51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54868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F0"/>
                </a:solidFill>
              </a:rPr>
              <a:t>ФГОС </a:t>
            </a:r>
            <a:r>
              <a:rPr lang="ru-RU" sz="3200" b="1" dirty="0">
                <a:solidFill>
                  <a:srgbClr val="00B0F0"/>
                </a:solidFill>
              </a:rPr>
              <a:t>НОО</a:t>
            </a:r>
            <a:r>
              <a:rPr lang="ru-RU" sz="3200" b="1" dirty="0"/>
              <a:t> </a:t>
            </a:r>
            <a:endParaRPr lang="ru-RU" sz="3200" dirty="0"/>
          </a:p>
          <a:p>
            <a:pPr marL="0" indent="0" algn="ctr">
              <a:buNone/>
            </a:pPr>
            <a:endParaRPr lang="ru-RU" sz="4400" i="1" dirty="0" smtClean="0"/>
          </a:p>
          <a:p>
            <a:pPr marL="0" indent="0" algn="ctr">
              <a:buNone/>
            </a:pPr>
            <a:endParaRPr lang="ru-RU" sz="4400" i="1" dirty="0"/>
          </a:p>
          <a:p>
            <a:pPr marL="0" indent="0" algn="ctr">
              <a:buNone/>
            </a:pPr>
            <a:r>
              <a:rPr lang="ru-RU" i="1" dirty="0" smtClean="0"/>
              <a:t>личностные</a:t>
            </a:r>
            <a:r>
              <a:rPr lang="ru-RU" sz="4400" i="1" dirty="0" smtClean="0"/>
              <a:t> </a:t>
            </a:r>
            <a:endParaRPr lang="ru-RU" sz="44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548680"/>
            <a:ext cx="40386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ФГОС </a:t>
            </a:r>
            <a:r>
              <a:rPr lang="ru-RU" sz="3200" b="1" dirty="0">
                <a:solidFill>
                  <a:srgbClr val="00B050"/>
                </a:solidFill>
              </a:rPr>
              <a:t>ДО </a:t>
            </a:r>
            <a:r>
              <a:rPr lang="ru-RU" sz="3200" b="1" dirty="0" smtClean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ru-RU" sz="2000" dirty="0" smtClean="0"/>
              <a:t>У </a:t>
            </a:r>
            <a:r>
              <a:rPr lang="ru-RU" sz="2000" dirty="0"/>
              <a:t>ребенка развита крупная и мелкая моторика, он подвижен, вынослив. Владеет основными движениями. </a:t>
            </a:r>
            <a:r>
              <a:rPr lang="ru-RU" sz="2000" dirty="0" smtClean="0"/>
              <a:t>  </a:t>
            </a:r>
          </a:p>
          <a:p>
            <a:pPr marL="0" indent="0">
              <a:buNone/>
            </a:pPr>
            <a:r>
              <a:rPr lang="ru-RU" sz="2000" dirty="0" smtClean="0"/>
              <a:t>Способен </a:t>
            </a:r>
            <a:r>
              <a:rPr lang="ru-RU" sz="2000" dirty="0"/>
              <a:t>к принятию собственных решений, опираясь на свои знания и умения. </a:t>
            </a:r>
            <a:r>
              <a:rPr lang="ru-RU" sz="2000" dirty="0" smtClean="0"/>
              <a:t>  </a:t>
            </a:r>
          </a:p>
          <a:p>
            <a:pPr marL="0" indent="0">
              <a:buNone/>
            </a:pPr>
            <a:r>
              <a:rPr lang="ru-RU" sz="2000" dirty="0" smtClean="0"/>
              <a:t>Обладает </a:t>
            </a:r>
            <a:r>
              <a:rPr lang="ru-RU" sz="2000" dirty="0"/>
              <a:t>развитым воображением, которое реализуется в разных видах деятельности и, прежде всего, в игре.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Имеет </a:t>
            </a:r>
            <a:r>
              <a:rPr lang="ru-RU" sz="2000" dirty="0"/>
              <a:t>первичные представления о себе, семье, обществе, государстве, мире и природе </a:t>
            </a:r>
          </a:p>
        </p:txBody>
      </p:sp>
    </p:spTree>
    <p:extLst>
      <p:ext uri="{BB962C8B-B14F-4D97-AF65-F5344CB8AC3E}">
        <p14:creationId xmlns:p14="http://schemas.microsoft.com/office/powerpoint/2010/main" val="17533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2" y="188640"/>
            <a:ext cx="73357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ru-RU" sz="2900" b="1" i="1" dirty="0">
                <a:latin typeface="Segoe Script" pitchFamily="34" charset="0"/>
              </a:rPr>
              <a:t>ПЛАНИРУЕМЫЕ РЕЗУЛЬТАТЫ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1420758"/>
            <a:ext cx="7335728" cy="311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ts val="3360"/>
              </a:lnSpc>
              <a:spcAft>
                <a:spcPts val="5670"/>
              </a:spcAft>
            </a:pPr>
            <a:r>
              <a:rPr lang="ru" sz="2400" dirty="0"/>
              <a:t>Планируемые результаты освоения детьми основной </a:t>
            </a:r>
            <a:r>
              <a:rPr lang="ru" sz="2400" dirty="0" smtClean="0"/>
              <a:t>образовательной </a:t>
            </a:r>
            <a:r>
              <a:rPr lang="ru" sz="2400" dirty="0"/>
              <a:t>программы дошкольного образования</a:t>
            </a:r>
            <a:r>
              <a:rPr lang="ru" sz="2400" dirty="0">
                <a:solidFill>
                  <a:srgbClr val="002060"/>
                </a:solidFill>
              </a:rPr>
              <a:t> </a:t>
            </a:r>
            <a:r>
              <a:rPr lang="ru" sz="2400" dirty="0">
                <a:solidFill>
                  <a:srgbClr val="FF0000"/>
                </a:solidFill>
              </a:rPr>
              <a:t>сущностно не противоречат классификации планируемых </a:t>
            </a:r>
            <a:r>
              <a:rPr lang="ru" sz="2400" dirty="0"/>
              <a:t>результатов освоения основных образовательных программ начального общего образования, определяемых как предметные, метапредметные и личностные.</a:t>
            </a:r>
          </a:p>
        </p:txBody>
      </p:sp>
    </p:spTree>
    <p:extLst>
      <p:ext uri="{BB962C8B-B14F-4D97-AF65-F5344CB8AC3E}">
        <p14:creationId xmlns:p14="http://schemas.microsoft.com/office/powerpoint/2010/main" val="34392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1316176"/>
            <a:ext cx="7704856" cy="542519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592"/>
              </a:lnSpc>
            </a:pPr>
            <a:r>
              <a:rPr lang="ru" sz="2400" b="1" dirty="0" smtClean="0">
                <a:solidFill>
                  <a:srgbClr val="002060"/>
                </a:solidFill>
                <a:latin typeface="Calibri"/>
              </a:rPr>
              <a:t>Готовность </a:t>
            </a:r>
            <a:r>
              <a:rPr lang="ru" sz="2400" b="1" dirty="0">
                <a:solidFill>
                  <a:srgbClr val="002060"/>
                </a:solidFill>
                <a:latin typeface="Calibri"/>
              </a:rPr>
              <a:t>к школе 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- это не свойство ребенка, а </a:t>
            </a:r>
            <a:r>
              <a:rPr lang="ru" sz="2400" dirty="0" smtClean="0">
                <a:solidFill>
                  <a:srgbClr val="002060"/>
                </a:solidFill>
                <a:latin typeface="Calibri"/>
              </a:rPr>
              <a:t>свойств всей системы 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социальных отношений, в которую </a:t>
            </a:r>
            <a:r>
              <a:rPr lang="ru" sz="2400" dirty="0" smtClean="0">
                <a:solidFill>
                  <a:srgbClr val="002060"/>
                </a:solidFill>
                <a:latin typeface="Calibri"/>
              </a:rPr>
              <a:t>ребенок включен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.</a:t>
            </a:r>
          </a:p>
          <a:p>
            <a:pPr indent="-368300" algn="just">
              <a:lnSpc>
                <a:spcPts val="2592"/>
              </a:lnSpc>
            </a:pPr>
            <a:r>
              <a:rPr lang="ru" sz="2400" b="1" dirty="0" smtClean="0">
                <a:solidFill>
                  <a:srgbClr val="002060"/>
                </a:solidFill>
                <a:latin typeface="Calibri"/>
              </a:rPr>
              <a:t>«</a:t>
            </a:r>
            <a:r>
              <a:rPr lang="ru" sz="2400" b="1" dirty="0">
                <a:solidFill>
                  <a:srgbClr val="002060"/>
                </a:solidFill>
                <a:latin typeface="Calibri"/>
              </a:rPr>
              <a:t>Готовность к школе» 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- совокупность физических и психических характеристик ребенка (его уровень), позволяющих ему успешно справляться с требованиями школьного обучения и не </a:t>
            </a:r>
            <a:r>
              <a:rPr lang="ru" sz="2400" dirty="0" smtClean="0">
                <a:solidFill>
                  <a:srgbClr val="002060"/>
                </a:solidFill>
                <a:latin typeface="Calibri"/>
              </a:rPr>
              <a:t>приводящих 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к нарушению здоровья ребенка, срыву социально-психологической адаптации и снижению эффективности </a:t>
            </a:r>
            <a:r>
              <a:rPr lang="ru" sz="2400" dirty="0" smtClean="0">
                <a:solidFill>
                  <a:srgbClr val="002060"/>
                </a:solidFill>
                <a:latin typeface="Calibri"/>
              </a:rPr>
              <a:t>обучения (М.Безруких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).</a:t>
            </a:r>
          </a:p>
          <a:p>
            <a:pPr indent="0" algn="just">
              <a:lnSpc>
                <a:spcPts val="2880"/>
              </a:lnSpc>
            </a:pPr>
            <a:r>
              <a:rPr lang="ru" sz="2400" b="1" dirty="0" smtClean="0">
                <a:solidFill>
                  <a:srgbClr val="002060"/>
                </a:solidFill>
                <a:latin typeface="Calibri"/>
              </a:rPr>
              <a:t>«</a:t>
            </a:r>
            <a:r>
              <a:rPr lang="ru" sz="2400" b="1" dirty="0">
                <a:solidFill>
                  <a:srgbClr val="002060"/>
                </a:solidFill>
                <a:latin typeface="Calibri"/>
              </a:rPr>
              <a:t>Готовность к школьному обучению 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заключается не столько в количественном запасе представлений, </a:t>
            </a:r>
            <a:r>
              <a:rPr lang="ru" sz="2400" dirty="0" smtClean="0">
                <a:solidFill>
                  <a:srgbClr val="002060"/>
                </a:solidFill>
                <a:latin typeface="Calibri"/>
              </a:rPr>
              <a:t>сколько в 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уровне развития познавательных процессов</a:t>
            </a:r>
            <a:r>
              <a:rPr lang="ru" sz="2400" dirty="0" smtClean="0">
                <a:solidFill>
                  <a:srgbClr val="002060"/>
                </a:solidFill>
                <a:latin typeface="Calibri"/>
              </a:rPr>
              <a:t>. (</a:t>
            </a:r>
            <a:r>
              <a:rPr lang="ru" sz="2400" dirty="0">
                <a:solidFill>
                  <a:srgbClr val="002060"/>
                </a:solidFill>
                <a:latin typeface="Calibri"/>
              </a:rPr>
              <a:t>Л.С.Выготский 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9144" y="188640"/>
            <a:ext cx="7704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2900" b="1" i="1" dirty="0">
                <a:latin typeface="Segoe Script" pitchFamily="34" charset="0"/>
              </a:rPr>
              <a:t>ПОНЯТИЕ «ГОТОВНОСТЬ К ШКОЛЕ» </a:t>
            </a:r>
          </a:p>
        </p:txBody>
      </p:sp>
    </p:spTree>
    <p:extLst>
      <p:ext uri="{BB962C8B-B14F-4D97-AF65-F5344CB8AC3E}">
        <p14:creationId xmlns:p14="http://schemas.microsoft.com/office/powerpoint/2010/main" val="39154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latin typeface="Segoe Script" pitchFamily="34" charset="0"/>
                <a:ea typeface="+mn-ea"/>
                <a:cs typeface="+mn-cs"/>
              </a:rPr>
              <a:t>Комментарии к ФГОС ДО № 08-249 от 28.02.14. </a:t>
            </a:r>
            <a:br>
              <a:rPr lang="ru-RU" sz="3200" b="1" i="1" dirty="0">
                <a:latin typeface="Segoe Script" pitchFamily="34" charset="0"/>
                <a:ea typeface="+mn-ea"/>
                <a:cs typeface="+mn-cs"/>
              </a:rPr>
            </a:br>
            <a:r>
              <a:rPr lang="ru-RU" sz="3200" b="1" i="1" dirty="0">
                <a:latin typeface="Segoe Script" pitchFamily="34" charset="0"/>
                <a:ea typeface="+mn-ea"/>
                <a:cs typeface="+mn-cs"/>
              </a:rPr>
              <a:t>П.4.7. раздела </a:t>
            </a:r>
            <a:r>
              <a:rPr lang="en-US" sz="3200" b="1" i="1" dirty="0">
                <a:latin typeface="Segoe Script" pitchFamily="34" charset="0"/>
                <a:ea typeface="+mn-ea"/>
                <a:cs typeface="+mn-cs"/>
              </a:rPr>
              <a:t>IV </a:t>
            </a:r>
            <a:br>
              <a:rPr lang="en-US" sz="3200" b="1" i="1" dirty="0">
                <a:latin typeface="Segoe Script" pitchFamily="34" charset="0"/>
                <a:ea typeface="+mn-ea"/>
                <a:cs typeface="+mn-cs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3434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400" dirty="0" smtClean="0"/>
              <a:t>Под</a:t>
            </a:r>
            <a:r>
              <a:rPr lang="ru-RU" sz="3400" b="1" dirty="0" smtClean="0"/>
              <a:t> школьной готовностью </a:t>
            </a:r>
            <a:r>
              <a:rPr lang="ru-RU" sz="3400" dirty="0" smtClean="0"/>
              <a:t>подразумевается </a:t>
            </a:r>
            <a:r>
              <a:rPr lang="ru-RU" sz="3400" dirty="0"/>
              <a:t>мотивационная и психологическая готовность , т.е. стремление и желание ребенка учиться, которые сопровождаются рядом других </a:t>
            </a:r>
            <a:r>
              <a:rPr lang="ru-RU" sz="3400" i="1" dirty="0"/>
              <a:t>предпосылок учебной </a:t>
            </a:r>
            <a:r>
              <a:rPr lang="ru-RU" sz="3400" i="1" dirty="0" smtClean="0"/>
              <a:t>деятельности (</a:t>
            </a:r>
            <a:r>
              <a:rPr lang="ru-RU" sz="2600" dirty="0"/>
              <a:t>развитие познавательных интересов и потребностей, овладение общими способами, позволяющими решать практические и познавательные </a:t>
            </a:r>
            <a:r>
              <a:rPr lang="ru-RU" sz="2600" dirty="0" err="1"/>
              <a:t>задачи,выделять</a:t>
            </a:r>
            <a:r>
              <a:rPr lang="ru-RU" sz="2600" dirty="0"/>
              <a:t> новые связи и отношения, самостоятельное нахождение способов решения практических и познавательных задач, контроль за способом выполнения своих </a:t>
            </a:r>
            <a:r>
              <a:rPr lang="ru-RU" sz="2600" dirty="0" smtClean="0"/>
              <a:t>действий</a:t>
            </a:r>
            <a:r>
              <a:rPr lang="ru-RU" sz="2600" i="1" dirty="0" smtClean="0"/>
              <a:t>).</a:t>
            </a:r>
            <a:r>
              <a:rPr lang="ru-RU" sz="2600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9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1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latin typeface="Segoe Script" pitchFamily="34" charset="0"/>
                <a:ea typeface="+mn-ea"/>
                <a:cs typeface="+mn-cs"/>
              </a:rPr>
              <a:t>ЧЕТЫРЕ ВИДА ПСИХОЛОГИЧЕСКОЙ ГОТОВНОСТИ К ШКОЛЕ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884368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особенностями развития личности определяются: </a:t>
            </a:r>
          </a:p>
          <a:p>
            <a:pPr marL="0" indent="0">
              <a:buNone/>
            </a:pPr>
            <a:r>
              <a:rPr lang="ru-RU" b="1" dirty="0"/>
              <a:t>1. </a:t>
            </a:r>
            <a:r>
              <a:rPr lang="ru-RU" b="1" dirty="0" smtClean="0"/>
              <a:t>Социально-личностная </a:t>
            </a:r>
            <a:r>
              <a:rPr lang="ru-RU" b="1" dirty="0"/>
              <a:t>готовность - </a:t>
            </a:r>
            <a:r>
              <a:rPr lang="ru-RU" dirty="0"/>
              <a:t>готов к </a:t>
            </a:r>
            <a:r>
              <a:rPr lang="ru-RU" dirty="0" smtClean="0"/>
              <a:t>построению отношений, общению</a:t>
            </a:r>
            <a:r>
              <a:rPr lang="ru-RU" dirty="0"/>
              <a:t>, взаимодействию и со взрослыми, и со </a:t>
            </a:r>
            <a:r>
              <a:rPr lang="ru-RU" dirty="0" smtClean="0"/>
              <a:t>сверстниками в соответствии с культурными нормами.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2. Эмоционально-волевая готовность – </a:t>
            </a:r>
            <a:r>
              <a:rPr lang="ru-RU" dirty="0"/>
              <a:t>готов делать не только то, что хочу, но и то, что надо, не бояться трудностей, разрешать их самостоятельно. </a:t>
            </a:r>
          </a:p>
          <a:p>
            <a:pPr marL="0" indent="0">
              <a:buNone/>
            </a:pPr>
            <a:r>
              <a:rPr lang="ru-RU" b="1" dirty="0"/>
              <a:t>3. Интеллектуальная готовность </a:t>
            </a:r>
            <a:r>
              <a:rPr lang="ru-RU" b="1" dirty="0" smtClean="0"/>
              <a:t>– </a:t>
            </a:r>
            <a:r>
              <a:rPr lang="ru-RU" dirty="0" smtClean="0"/>
              <a:t>развитие познавательной активности и познавательных интересов; умение </a:t>
            </a:r>
            <a:r>
              <a:rPr lang="ru-RU" dirty="0"/>
              <a:t>думать, анализировать, делать выводы. </a:t>
            </a:r>
          </a:p>
          <a:p>
            <a:pPr marL="0" indent="0">
              <a:buNone/>
            </a:pPr>
            <a:r>
              <a:rPr lang="ru-RU" b="1" dirty="0"/>
              <a:t>4. Мотивационная готовность - </a:t>
            </a:r>
            <a:r>
              <a:rPr lang="ru-RU" dirty="0"/>
              <a:t>сформировано положительное отношение к школе, учителю, учебной деятельности, к самому себе.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585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725544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i="1" cap="all" dirty="0">
                <a:latin typeface="Segoe Script" pitchFamily="34" charset="0"/>
              </a:rPr>
              <a:t>Специальная готовность </a:t>
            </a:r>
            <a:r>
              <a:rPr lang="ru-RU" sz="2800" cap="all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дополнение психологической готовности. Определяется наличием у ребенка специальных знаний, умений, навыков, необходимых для изучения учебных предметов.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При этом овладение ребенком определенным набором знаний, умений и навыков </a:t>
            </a:r>
            <a:r>
              <a:rPr lang="ru-RU" b="1" dirty="0"/>
              <a:t>не может рассматриваться </a:t>
            </a:r>
            <a:r>
              <a:rPr lang="ru-RU" dirty="0"/>
              <a:t>как необходимая составляющая школьной готовности. </a:t>
            </a:r>
            <a:br>
              <a:rPr lang="ru-RU" dirty="0"/>
            </a:b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8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i="1" dirty="0">
                <a:latin typeface="Segoe Script" pitchFamily="34" charset="0"/>
                <a:ea typeface="+mn-ea"/>
                <a:cs typeface="+mn-cs"/>
              </a:rPr>
              <a:t>МЕРЫ ПО ОБЕСПЕЧЕНИЮ ПРЕЕМСТВЕННОСТИ ДОШКОЛЬНОГО И НАЧАЛЬНОГО ОБРАЗОВАНИЯ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762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i="1" dirty="0" smtClean="0"/>
              <a:t>Создание </a:t>
            </a:r>
            <a:r>
              <a:rPr lang="ru-RU" i="1" dirty="0"/>
              <a:t>условий: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</a:t>
            </a:r>
            <a:r>
              <a:rPr lang="ru-RU" sz="3500" dirty="0"/>
              <a:t>организационных; </a:t>
            </a:r>
          </a:p>
          <a:p>
            <a:pPr marL="0" indent="0">
              <a:buNone/>
            </a:pPr>
            <a:r>
              <a:rPr lang="ru-RU" sz="3500" dirty="0"/>
              <a:t>•методических; </a:t>
            </a:r>
          </a:p>
          <a:p>
            <a:pPr marL="0" indent="0">
              <a:buNone/>
            </a:pPr>
            <a:r>
              <a:rPr lang="ru-RU" sz="3500" dirty="0"/>
              <a:t>• кадровых.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i="1" dirty="0"/>
              <a:t>высокопрофессиональные специалисты; специально организованная развивающая среда; методическое обеспечение; сотрудничество детского сада и школы)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9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045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Segoe Script" pitchFamily="34" charset="0"/>
                <a:ea typeface="+mn-ea"/>
                <a:cs typeface="+mn-cs"/>
              </a:rPr>
              <a:t>ОРГАНИЗАЦИОННЫЕ УСЛОВИЯ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59632" y="908720"/>
            <a:ext cx="7992888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интеграция </a:t>
            </a:r>
            <a:r>
              <a:rPr lang="ru-RU" b="1" dirty="0"/>
              <a:t>образовательного процесса детского сада и внеурочной </a:t>
            </a:r>
            <a:r>
              <a:rPr lang="ru-RU" b="1" dirty="0" smtClean="0"/>
              <a:t>деятельности </a:t>
            </a:r>
            <a:r>
              <a:rPr lang="ru-RU" b="1" dirty="0"/>
              <a:t>начальной школы: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совместные проекты детей старшего дошкольного и младшего школьного </a:t>
            </a:r>
            <a:r>
              <a:rPr lang="ru-RU" dirty="0" smtClean="0"/>
              <a:t>возраста;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совместная досуговая деятельность детей старшего дошкольного и младшего школьного </a:t>
            </a:r>
            <a:r>
              <a:rPr lang="ru-RU" dirty="0" smtClean="0"/>
              <a:t>возраста;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совместные праздники, спортивные мероприятия, концерты и проч</a:t>
            </a:r>
            <a:r>
              <a:rPr lang="ru-RU" dirty="0" smtClean="0"/>
              <a:t>.;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совместная социально значимая деятельность: субботники, </a:t>
            </a:r>
            <a:r>
              <a:rPr lang="ru-RU" dirty="0" smtClean="0"/>
              <a:t>акции;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участие школьников в организации различных видов деятельности </a:t>
            </a:r>
            <a:r>
              <a:rPr lang="ru-RU" dirty="0" smtClean="0"/>
              <a:t>дошкольников </a:t>
            </a:r>
            <a:r>
              <a:rPr lang="ru-RU" dirty="0"/>
              <a:t>на прогулке и в группе; </a:t>
            </a:r>
          </a:p>
          <a:p>
            <a:pPr marL="0" indent="0">
              <a:buNone/>
            </a:pPr>
            <a:r>
              <a:rPr lang="ru-RU" dirty="0"/>
              <a:t>- посещение старшими дошкольниками </a:t>
            </a:r>
            <a:r>
              <a:rPr lang="ru-RU" dirty="0" smtClean="0"/>
              <a:t>школы.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Segoe Script" pitchFamily="34" charset="0"/>
                <a:ea typeface="+mn-ea"/>
                <a:cs typeface="+mn-cs"/>
              </a:rPr>
              <a:t>МЕТОДИЧЕСКИЕ УСЛОВИЯ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15616" y="90872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/>
              <a:t>преемственность </a:t>
            </a:r>
            <a:r>
              <a:rPr lang="ru-RU" sz="3600" b="1" dirty="0"/>
              <a:t>программного обеспечения и технологий организации образовательного процесса </a:t>
            </a:r>
            <a:endParaRPr lang="ru-RU" sz="3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- ориентированность содержания программы на формирование предпосылок универсальных учебных действий;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- </a:t>
            </a:r>
            <a:r>
              <a:rPr lang="ru-RU" sz="3600" i="1" dirty="0"/>
              <a:t>универсальность программы в контексте преемственности </a:t>
            </a:r>
            <a:r>
              <a:rPr lang="ru-RU" sz="3600" i="1" dirty="0" smtClean="0"/>
              <a:t>ее содержания</a:t>
            </a:r>
            <a:r>
              <a:rPr lang="ru-RU" sz="3600" i="1" dirty="0"/>
              <a:t>, технологий и образовательных результатов с </a:t>
            </a:r>
            <a:r>
              <a:rPr lang="ru-RU" sz="3600" i="1" dirty="0" smtClean="0"/>
              <a:t>программами начального </a:t>
            </a:r>
            <a:r>
              <a:rPr lang="ru-RU" sz="3600" i="1" dirty="0"/>
              <a:t>образования, по которым будут обучаться выпускники </a:t>
            </a:r>
            <a:r>
              <a:rPr lang="ru-RU" sz="3600" i="1" dirty="0" smtClean="0"/>
              <a:t>детского сада; </a:t>
            </a:r>
            <a:endParaRPr lang="ru-RU" sz="3600" i="1" dirty="0"/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3600" dirty="0" smtClean="0"/>
              <a:t>методическая </a:t>
            </a:r>
            <a:r>
              <a:rPr lang="ru-RU" sz="3600" dirty="0"/>
              <a:t>работа с педагогами (ознакомление с требованиями ФГОС –целевые ориентиры, поиск путей их разрешения, изучение и обмен образовательных технологий, используемых педагогами ДОО и школы); </a:t>
            </a:r>
            <a:endParaRPr lang="ru-RU" sz="3600" dirty="0" smtClean="0"/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3600" dirty="0" smtClean="0"/>
              <a:t>в</a:t>
            </a:r>
            <a:r>
              <a:rPr lang="ru-RU" sz="3600" i="1" dirty="0" smtClean="0"/>
              <a:t>ыбор </a:t>
            </a:r>
            <a:r>
              <a:rPr lang="ru-RU" sz="3600" i="1" dirty="0"/>
              <a:t>программно-методического материала на основе индивидуальных образовательных потребностей детей подготовительных </a:t>
            </a:r>
            <a:r>
              <a:rPr lang="ru-RU" sz="3600" i="1" dirty="0" smtClean="0"/>
              <a:t>групп;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- </a:t>
            </a:r>
            <a:r>
              <a:rPr lang="ru-RU" sz="3600" dirty="0" smtClean="0"/>
              <a:t>среди </a:t>
            </a:r>
            <a:r>
              <a:rPr lang="ru-RU" sz="3600" dirty="0"/>
              <a:t>выбираемых технологий приоритет, как в детском саду, так и в школе, должен быть отдан технологиям, основанным на принципах развивающего </a:t>
            </a:r>
            <a:r>
              <a:rPr lang="ru-RU" sz="3600" dirty="0" smtClean="0"/>
              <a:t>образования.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01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769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latin typeface="Segoe Script" pitchFamily="34" charset="0"/>
                <a:ea typeface="+mn-ea"/>
                <a:cs typeface="+mn-cs"/>
              </a:rPr>
              <a:t>5 ГРУПП ПРОГРАММ</a:t>
            </a:r>
            <a:r>
              <a:rPr lang="ru-RU" sz="2000" b="1" dirty="0"/>
              <a:t>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КОТОРЫХ ОБРАЗОВАТЕЛЬНЫЕ ПРОГРАММЫ ДОШКОЛЬНОГО ОБРАЗОВАНИЯ ЯВЛЯЮТСЯ ОСНОВОПОЛАГАЮЩЕЙ БАЗОЙ СООТВЕТСТВУЮЩЕЙ УЧЕБНОЙ ПРОГРАММЕ НАЧАЛЬНЫХ КЛАССОВ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15616" y="1403648"/>
            <a:ext cx="8028384" cy="545435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4200" dirty="0" err="1" smtClean="0"/>
              <a:t>I.группа</a:t>
            </a:r>
            <a:r>
              <a:rPr lang="ru-RU" sz="4200" dirty="0"/>
              <a:t>: примерные общеобразовательные программы дошкольного образования «Разноцветная планета», «Мозаика» и «От рождения до школы» являются преемственными учебно-методическим комплексам «Школа России» и «Развитие. Индивидуальность. Творчество. Мышление»; </a:t>
            </a:r>
            <a:endParaRPr lang="ru-RU" sz="4200" dirty="0" smtClean="0"/>
          </a:p>
          <a:p>
            <a:pPr marL="0" indent="0">
              <a:buNone/>
            </a:pPr>
            <a:endParaRPr lang="ru-RU" sz="4200" dirty="0"/>
          </a:p>
          <a:p>
            <a:pPr marL="0" indent="0">
              <a:buNone/>
            </a:pPr>
            <a:r>
              <a:rPr lang="ru-RU" sz="4200" dirty="0" err="1"/>
              <a:t>II.группа</a:t>
            </a:r>
            <a:r>
              <a:rPr lang="ru-RU" sz="4200" dirty="0"/>
              <a:t>: программа ДО «Тропинки» соответствует УМК «Перспектива»; </a:t>
            </a:r>
            <a:endParaRPr lang="ru-RU" sz="4200" dirty="0" smtClean="0"/>
          </a:p>
          <a:p>
            <a:pPr marL="0" indent="0">
              <a:buNone/>
            </a:pPr>
            <a:endParaRPr lang="ru-RU" sz="4200" dirty="0"/>
          </a:p>
          <a:p>
            <a:pPr marL="0" indent="0">
              <a:buNone/>
            </a:pPr>
            <a:r>
              <a:rPr lang="ru-RU" sz="4200" dirty="0" err="1"/>
              <a:t>III.группа</a:t>
            </a:r>
            <a:r>
              <a:rPr lang="ru-RU" sz="4200" dirty="0"/>
              <a:t>: программы «Успех», «Детство», «Золотой ключик», «Миры детства: конструирование возможностей» и «Берёзка» - учебно-методическим комплексам «Перспективная начальная школа» и «Планета знаний»; </a:t>
            </a:r>
            <a:endParaRPr lang="ru-RU" sz="4200" dirty="0" smtClean="0"/>
          </a:p>
          <a:p>
            <a:pPr marL="0" indent="0">
              <a:buNone/>
            </a:pPr>
            <a:endParaRPr lang="ru-RU" sz="4200" dirty="0"/>
          </a:p>
          <a:p>
            <a:pPr marL="0" indent="0">
              <a:buNone/>
            </a:pPr>
            <a:r>
              <a:rPr lang="ru-RU" sz="4200" dirty="0" err="1"/>
              <a:t>IV.группа</a:t>
            </a:r>
            <a:r>
              <a:rPr lang="ru-RU" sz="4200" dirty="0"/>
              <a:t>: примерные общеобразовательные программы дошкольного образования «На крыльях детства», «Диалог», «Истоки», «Мир открытия» могут служить стартовой базой для таких </a:t>
            </a:r>
            <a:r>
              <a:rPr lang="ru-RU" sz="4200" dirty="0" err="1"/>
              <a:t>учебно</a:t>
            </a:r>
            <a:r>
              <a:rPr lang="ru-RU" sz="4200" dirty="0"/>
              <a:t> -методических комплексов начальных классов, как «Начальная школа 21 века», «Гармония», «Развивающее обучение по системе Д.Б. </a:t>
            </a:r>
            <a:r>
              <a:rPr lang="ru-RU" sz="4200" dirty="0" err="1"/>
              <a:t>Эльконина</a:t>
            </a:r>
            <a:r>
              <a:rPr lang="ru-RU" sz="4200" dirty="0"/>
              <a:t> - В.В. Давыдова», развивающая система Л.В. </a:t>
            </a:r>
            <a:r>
              <a:rPr lang="ru-RU" sz="4200" dirty="0" err="1"/>
              <a:t>Занкова</a:t>
            </a:r>
            <a:r>
              <a:rPr lang="ru-RU" sz="4200" dirty="0"/>
              <a:t>*; </a:t>
            </a:r>
            <a:endParaRPr lang="ru-RU" sz="4200" dirty="0" smtClean="0"/>
          </a:p>
          <a:p>
            <a:pPr marL="0" indent="0">
              <a:buNone/>
            </a:pPr>
            <a:endParaRPr lang="ru-RU" sz="4200" dirty="0"/>
          </a:p>
          <a:p>
            <a:pPr marL="0" indent="0">
              <a:buNone/>
            </a:pPr>
            <a:r>
              <a:rPr lang="ru-RU" sz="4200" dirty="0" err="1"/>
              <a:t>V.группа</a:t>
            </a:r>
            <a:r>
              <a:rPr lang="ru-RU" sz="4200" dirty="0"/>
              <a:t>: программы ДО «Детский сад - дом радости», «Детский сад по системе </a:t>
            </a:r>
            <a:r>
              <a:rPr lang="ru-RU" sz="4200" dirty="0" err="1"/>
              <a:t>Монтессори</a:t>
            </a:r>
            <a:r>
              <a:rPr lang="ru-RU" sz="4200" dirty="0"/>
              <a:t>», «Радуга», «Открытия» являются преемственными учебно-методическому комплексу «Школа 2100» и «Начальная инновационная школа»*. </a:t>
            </a:r>
          </a:p>
          <a:p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42859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60648"/>
            <a:ext cx="7355160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864"/>
              </a:lnSpc>
            </a:pPr>
            <a:r>
              <a:rPr lang="ru-RU" sz="2900" b="1" i="1" dirty="0">
                <a:latin typeface="Segoe Script" pitchFamily="34" charset="0"/>
              </a:rPr>
              <a:t>Почему именно дошкольное образование должно нести всю полноту ответственности за успех или неудачу ребенка в школе? </a:t>
            </a:r>
          </a:p>
          <a:p>
            <a:pPr algn="ctr">
              <a:lnSpc>
                <a:spcPts val="3864"/>
              </a:lnSpc>
            </a:pPr>
            <a:endParaRPr lang="ru-RU" sz="2900" b="1" i="1" dirty="0" smtClean="0">
              <a:latin typeface="Segoe Script" pitchFamily="34" charset="0"/>
            </a:endParaRPr>
          </a:p>
          <a:p>
            <a:pPr algn="ctr">
              <a:lnSpc>
                <a:spcPts val="3864"/>
              </a:lnSpc>
            </a:pPr>
            <a:endParaRPr lang="ru-RU" sz="2900" b="1" i="1" dirty="0">
              <a:latin typeface="Segoe Script" pitchFamily="34" charset="0"/>
            </a:endParaRPr>
          </a:p>
          <a:p>
            <a:pPr algn="ctr">
              <a:lnSpc>
                <a:spcPts val="3864"/>
              </a:lnSpc>
            </a:pPr>
            <a:r>
              <a:rPr lang="ru-RU" sz="2900" b="1" i="1" dirty="0" smtClean="0">
                <a:latin typeface="Segoe Script" pitchFamily="34" charset="0"/>
              </a:rPr>
              <a:t>Почему </a:t>
            </a:r>
            <a:r>
              <a:rPr lang="ru-RU" sz="2900" b="1" i="1" dirty="0">
                <a:latin typeface="Segoe Script" pitchFamily="34" charset="0"/>
              </a:rPr>
              <a:t>мы требуем от ребенка, чтобы он был готов к школе, а от школы не требуем, чтобы она была готова к ребенку? </a:t>
            </a:r>
          </a:p>
        </p:txBody>
      </p:sp>
    </p:spTree>
    <p:extLst>
      <p:ext uri="{BB962C8B-B14F-4D97-AF65-F5344CB8AC3E}">
        <p14:creationId xmlns:p14="http://schemas.microsoft.com/office/powerpoint/2010/main" val="41248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900" b="1" i="1" dirty="0">
                <a:latin typeface="Segoe Script" pitchFamily="34" charset="0"/>
                <a:ea typeface="+mn-ea"/>
                <a:cs typeface="+mn-cs"/>
              </a:rPr>
              <a:t>КАДРОВЫЕ УСЛОВИЯ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15616" y="110953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повышение </a:t>
            </a:r>
            <a:r>
              <a:rPr lang="ru-RU" b="1" dirty="0"/>
              <a:t>профессиональной компетентности педагогов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подготовка педагогов к реализации развивающего образования; </a:t>
            </a:r>
          </a:p>
          <a:p>
            <a:pPr marL="0" indent="0">
              <a:buNone/>
            </a:pPr>
            <a:r>
              <a:rPr lang="ru-RU" dirty="0"/>
              <a:t>- методическое сопровождение деятельности педагога в условиях реализации ФГОС ДО и НОО; </a:t>
            </a:r>
          </a:p>
          <a:p>
            <a:pPr marL="0" indent="0">
              <a:buNone/>
            </a:pPr>
            <a:r>
              <a:rPr lang="ru-RU" dirty="0"/>
              <a:t>- обеспечение конструктивного профессионального взаимодействия </a:t>
            </a:r>
            <a:r>
              <a:rPr lang="ru-RU" dirty="0" smtClean="0"/>
              <a:t>педагогов </a:t>
            </a:r>
            <a:r>
              <a:rPr lang="ru-RU" dirty="0"/>
              <a:t>дошкольных и общеобразовательных учреждений. </a:t>
            </a:r>
          </a:p>
        </p:txBody>
      </p:sp>
    </p:spTree>
    <p:extLst>
      <p:ext uri="{BB962C8B-B14F-4D97-AF65-F5344CB8AC3E}">
        <p14:creationId xmlns:p14="http://schemas.microsoft.com/office/powerpoint/2010/main" val="3270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96950"/>
          </a:xfrm>
        </p:spPr>
        <p:txBody>
          <a:bodyPr>
            <a:normAutofit/>
          </a:bodyPr>
          <a:lstStyle/>
          <a:p>
            <a:r>
              <a:rPr lang="ru-RU" sz="2900" b="1" i="1" dirty="0">
                <a:latin typeface="Segoe Script" pitchFamily="34" charset="0"/>
                <a:ea typeface="+mn-ea"/>
                <a:cs typeface="+mn-cs"/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8229600" cy="6021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Преемственность </a:t>
            </a:r>
            <a:r>
              <a:rPr lang="ru-RU" dirty="0"/>
              <a:t>– это двухсторонний процесс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С </a:t>
            </a:r>
            <a:r>
              <a:rPr lang="ru-RU" i="1" dirty="0"/>
              <a:t>одной </a:t>
            </a:r>
            <a:r>
              <a:rPr lang="ru-RU" i="1" dirty="0" smtClean="0"/>
              <a:t>стороны, </a:t>
            </a:r>
            <a:r>
              <a:rPr lang="ru-RU" dirty="0">
                <a:solidFill>
                  <a:srgbClr val="00B050"/>
                </a:solidFill>
              </a:rPr>
              <a:t>дошкольный уровень </a:t>
            </a:r>
            <a:r>
              <a:rPr lang="ru-RU" dirty="0"/>
              <a:t>образования должен обеспечивать </a:t>
            </a:r>
            <a:r>
              <a:rPr lang="ru-RU" b="1" dirty="0"/>
              <a:t>поддержку разнообразия детства</a:t>
            </a:r>
            <a:r>
              <a:rPr lang="ru-RU" dirty="0"/>
              <a:t>; построение образовательной деятельности в организации на основе индивидуальных особенностей каждого ребенка, при котором сам ребенок становится активным </a:t>
            </a:r>
            <a:r>
              <a:rPr lang="ru-RU" b="1" dirty="0"/>
              <a:t>в выборе содержания своего образования, становится субъектом образования. 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С </a:t>
            </a:r>
            <a:r>
              <a:rPr lang="ru-RU" i="1" dirty="0"/>
              <a:t>другой стороны </a:t>
            </a:r>
            <a:r>
              <a:rPr lang="ru-RU" dirty="0"/>
              <a:t>– </a:t>
            </a:r>
            <a:r>
              <a:rPr lang="ru-RU" dirty="0">
                <a:solidFill>
                  <a:srgbClr val="0070C0"/>
                </a:solidFill>
              </a:rPr>
              <a:t>начальная школа</a:t>
            </a:r>
            <a:r>
              <a:rPr lang="ru-RU" dirty="0"/>
              <a:t>, </a:t>
            </a:r>
            <a:r>
              <a:rPr lang="ru-RU" b="1" dirty="0"/>
              <a:t>формирующая систему знаний, предметных и универсальных способов действий, </a:t>
            </a:r>
            <a:r>
              <a:rPr lang="ru-RU" dirty="0" smtClean="0"/>
              <a:t>воспитание </a:t>
            </a:r>
            <a:r>
              <a:rPr lang="ru-RU" b="1" dirty="0"/>
              <a:t>умения учиться- </a:t>
            </a:r>
            <a:r>
              <a:rPr lang="ru-RU" dirty="0"/>
              <a:t>способности к самоорганизации с целью решения учебных задач, необходимых для дальнейшего обучения в основной школе.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0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i="1" cap="all" dirty="0">
                <a:latin typeface="Segoe Script" pitchFamily="34" charset="0"/>
                <a:ea typeface="+mn-ea"/>
                <a:cs typeface="+mn-cs"/>
              </a:rPr>
              <a:t>Предложение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1124744"/>
            <a:ext cx="781236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Разработка и реализация совместного проекта детского сада и школы по обеспечению преемственности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4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564904"/>
            <a:ext cx="4464496" cy="41044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5656" y="404664"/>
            <a:ext cx="7187184" cy="1615440"/>
          </a:xfrm>
          <a:prstGeom prst="rect">
            <a:avLst/>
          </a:prstGeom>
          <a:solidFill>
            <a:srgbClr val="DAE8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336"/>
              </a:lnSpc>
              <a:spcAft>
                <a:spcPts val="2730"/>
              </a:spcAft>
            </a:pPr>
            <a:r>
              <a:rPr lang="ru" sz="2700" dirty="0">
                <a:solidFill>
                  <a:srgbClr val="C00000"/>
                </a:solidFill>
                <a:latin typeface="Calibri"/>
              </a:rPr>
              <a:t>«Школьное обучение никогда не начинается с пустого места, а всегда опирается на определенную стадию развития, проделанную ребенком»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4844" y="2020104"/>
            <a:ext cx="2286000" cy="316992"/>
          </a:xfrm>
          <a:prstGeom prst="rect">
            <a:avLst/>
          </a:prstGeom>
          <a:solidFill>
            <a:srgbClr val="DAE8E9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2730"/>
              </a:spcBef>
            </a:pPr>
            <a:r>
              <a:rPr lang="ru" sz="2700" dirty="0">
                <a:solidFill>
                  <a:srgbClr val="C00000"/>
                </a:solidFill>
                <a:latin typeface="Calibri"/>
              </a:rPr>
              <a:t>Л.С. Выготский</a:t>
            </a:r>
          </a:p>
        </p:txBody>
      </p:sp>
    </p:spTree>
    <p:extLst>
      <p:ext uri="{BB962C8B-B14F-4D97-AF65-F5344CB8AC3E}">
        <p14:creationId xmlns:p14="http://schemas.microsoft.com/office/powerpoint/2010/main" val="4609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latin typeface="Segoe Script" pitchFamily="34" charset="0"/>
                <a:ea typeface="+mn-ea"/>
                <a:cs typeface="+mn-cs"/>
              </a:rPr>
              <a:t>ПОНЯТИЕ ПРЕЕМСТВЕННОСТИ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899592"/>
            <a:ext cx="7884368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400" b="1" i="1" dirty="0">
                <a:latin typeface="Segoe Script" pitchFamily="34" charset="0"/>
              </a:rPr>
              <a:t>Преемственность </a:t>
            </a:r>
            <a:r>
              <a:rPr lang="ru-RU" dirty="0"/>
              <a:t>– это</a:t>
            </a:r>
            <a:r>
              <a:rPr lang="ru-RU" b="1" dirty="0"/>
              <a:t> связь между явлениями </a:t>
            </a:r>
            <a:r>
              <a:rPr lang="ru-RU" dirty="0"/>
              <a:t>в процессе развития в природе, обществе и познании</a:t>
            </a:r>
            <a:r>
              <a:rPr lang="ru-RU" b="1" dirty="0"/>
              <a:t>, когда новое, сменяя старое, сохраняет в себе некоторые его элементы. </a:t>
            </a:r>
            <a:endParaRPr lang="ru-RU" dirty="0"/>
          </a:p>
          <a:p>
            <a:pPr marL="0" indent="0">
              <a:buNone/>
            </a:pPr>
            <a:r>
              <a:rPr lang="ru-RU" sz="3400" b="1" i="1" dirty="0">
                <a:latin typeface="Segoe Script" pitchFamily="34" charset="0"/>
              </a:rPr>
              <a:t>Преемственность </a:t>
            </a:r>
            <a:r>
              <a:rPr lang="ru-RU" dirty="0" smtClean="0"/>
              <a:t>– это специфическая </a:t>
            </a:r>
            <a:r>
              <a:rPr lang="ru-RU" b="1" dirty="0" smtClean="0"/>
              <a:t>связь между разными этапами и ступенями развития, </a:t>
            </a:r>
            <a:r>
              <a:rPr lang="ru-RU" dirty="0" smtClean="0"/>
              <a:t>сущность которых состоит </a:t>
            </a:r>
            <a:r>
              <a:rPr lang="ru-RU" b="1" dirty="0" smtClean="0"/>
              <a:t>в сохранении тех или иных элементов либо отдельных сторон организации целого как системы.</a:t>
            </a:r>
          </a:p>
          <a:p>
            <a:pPr marL="0" indent="0">
              <a:buNone/>
            </a:pPr>
            <a:r>
              <a:rPr lang="ru-RU" sz="3400" b="1" i="1" dirty="0">
                <a:latin typeface="Segoe Script" pitchFamily="34" charset="0"/>
              </a:rPr>
              <a:t>Преемственность </a:t>
            </a:r>
            <a:r>
              <a:rPr lang="ru-RU" dirty="0" smtClean="0"/>
              <a:t>- это переход </a:t>
            </a:r>
            <a:r>
              <a:rPr lang="ru-RU" dirty="0"/>
              <a:t>от одного уровня образования к следующему, </a:t>
            </a:r>
            <a:r>
              <a:rPr lang="ru-RU" b="1" dirty="0"/>
              <a:t>выражающийся в сохранении и постепенном изменении содержания, форм, методов, технологий обучения и воспитания. </a:t>
            </a:r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884368" cy="236227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900" b="1" i="1" dirty="0" smtClean="0">
                <a:latin typeface="Segoe Script" pitchFamily="34" charset="0"/>
                <a:ea typeface="+mn-ea"/>
                <a:cs typeface="+mn-cs"/>
              </a:rPr>
              <a:t/>
            </a:r>
            <a:br>
              <a:rPr lang="ru-RU" sz="2900" b="1" i="1" dirty="0" smtClean="0">
                <a:latin typeface="Segoe Script" pitchFamily="34" charset="0"/>
                <a:ea typeface="+mn-ea"/>
                <a:cs typeface="+mn-cs"/>
              </a:rPr>
            </a:br>
            <a:r>
              <a:rPr lang="ru-RU" sz="2900" b="1" i="1" dirty="0" smtClean="0">
                <a:latin typeface="Segoe Script" pitchFamily="34" charset="0"/>
                <a:ea typeface="+mn-ea"/>
                <a:cs typeface="+mn-cs"/>
              </a:rPr>
              <a:t/>
            </a:r>
            <a:br>
              <a:rPr lang="ru-RU" sz="2900" b="1" i="1" dirty="0" smtClean="0">
                <a:latin typeface="Segoe Script" pitchFamily="34" charset="0"/>
                <a:ea typeface="+mn-ea"/>
                <a:cs typeface="+mn-cs"/>
              </a:rPr>
            </a:br>
            <a:r>
              <a:rPr lang="ru-RU" sz="2900" b="1" i="1" dirty="0">
                <a:latin typeface="Segoe Script" pitchFamily="34" charset="0"/>
                <a:ea typeface="+mn-ea"/>
                <a:cs typeface="+mn-cs"/>
              </a:rPr>
              <a:t/>
            </a:r>
            <a:br>
              <a:rPr lang="ru-RU" sz="2900" b="1" i="1" dirty="0">
                <a:latin typeface="Segoe Script" pitchFamily="34" charset="0"/>
                <a:ea typeface="+mn-ea"/>
                <a:cs typeface="+mn-cs"/>
              </a:rPr>
            </a:br>
            <a:r>
              <a:rPr lang="ru-RU" sz="2900" b="1" i="1" dirty="0" smtClean="0">
                <a:latin typeface="Segoe Script" pitchFamily="34" charset="0"/>
                <a:ea typeface="+mn-ea"/>
                <a:cs typeface="+mn-cs"/>
              </a:rPr>
              <a:t>ПРЕЕМСТВЕННОСТЬ</a:t>
            </a:r>
            <a:r>
              <a:rPr lang="ru-RU" sz="2200" b="1" dirty="0" smtClean="0"/>
              <a:t>   </a:t>
            </a:r>
            <a:r>
              <a:rPr lang="ru-RU" sz="2700" dirty="0" smtClean="0"/>
              <a:t>дошкольного и начального образования может быть определена как </a:t>
            </a:r>
            <a:r>
              <a:rPr lang="ru-RU" sz="2700" b="1" dirty="0" smtClean="0"/>
              <a:t>содержательная, двусторонняя </a:t>
            </a:r>
            <a:r>
              <a:rPr lang="ru-RU" sz="2700" dirty="0" smtClean="0"/>
              <a:t>связь, предполагающая с одной стороны, </a:t>
            </a:r>
            <a:r>
              <a:rPr lang="ru-RU" sz="2700" b="1" dirty="0" smtClean="0"/>
              <a:t>направленность</a:t>
            </a:r>
            <a:r>
              <a:rPr lang="ru-RU" sz="2700" dirty="0" smtClean="0"/>
              <a:t> педагогического процесса </a:t>
            </a:r>
            <a:r>
              <a:rPr lang="ru-RU" sz="2700" b="1" dirty="0" smtClean="0"/>
              <a:t>дошкольного учреждения </a:t>
            </a:r>
            <a:r>
              <a:rPr lang="ru-RU" sz="2700" dirty="0" smtClean="0"/>
              <a:t>на те </a:t>
            </a:r>
            <a:r>
              <a:rPr lang="ru-RU" sz="2700" b="1" dirty="0" smtClean="0"/>
              <a:t>требования</a:t>
            </a:r>
            <a:r>
              <a:rPr lang="ru-RU" sz="2700" dirty="0" smtClean="0"/>
              <a:t>, которые будут предъявляться к детям </a:t>
            </a:r>
            <a:r>
              <a:rPr lang="ru-RU" sz="2700" b="1" dirty="0" smtClean="0"/>
              <a:t>в</a:t>
            </a:r>
            <a:r>
              <a:rPr lang="ru-RU" sz="2700" dirty="0" smtClean="0"/>
              <a:t> </a:t>
            </a:r>
            <a:r>
              <a:rPr lang="ru-RU" sz="2700" b="1" dirty="0" smtClean="0"/>
              <a:t>начальной школе</a:t>
            </a:r>
            <a:r>
              <a:rPr lang="ru-RU" sz="2700" dirty="0" smtClean="0"/>
              <a:t>, а с другой стороны, </a:t>
            </a:r>
            <a:r>
              <a:rPr lang="ru-RU" sz="2700" b="1" dirty="0" smtClean="0"/>
              <a:t>опору учителя </a:t>
            </a:r>
            <a:r>
              <a:rPr lang="ru-RU" sz="2700" dirty="0" smtClean="0"/>
              <a:t>начальной школы </a:t>
            </a:r>
            <a:r>
              <a:rPr lang="ru-RU" sz="2700" b="1" dirty="0" smtClean="0"/>
              <a:t>на сформированные</a:t>
            </a:r>
            <a:r>
              <a:rPr lang="ru-RU" sz="2700" dirty="0" smtClean="0"/>
              <a:t> у ребенка старшего дошкольного возраста </a:t>
            </a:r>
            <a:r>
              <a:rPr lang="ru-RU" sz="2700" b="1" dirty="0" smtClean="0"/>
              <a:t>физические, личностные, интеллектуальные качества. 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028" y="4110626"/>
            <a:ext cx="2167128" cy="2724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1112" y="4110626"/>
            <a:ext cx="2532888" cy="2685288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3869668" y="4938375"/>
            <a:ext cx="26642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531337"/>
            <a:ext cx="2922672" cy="27063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60348" y="205418"/>
            <a:ext cx="7667244" cy="11936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320"/>
              </a:lnSpc>
              <a:spcAft>
                <a:spcPts val="420"/>
              </a:spcAft>
            </a:pPr>
            <a:r>
              <a:rPr lang="ru" sz="2900" b="1" i="1" dirty="0">
                <a:latin typeface="Segoe Script" pitchFamily="34" charset="0"/>
              </a:rPr>
              <a:t>КОГДА ОТСУТСТВУЕТ преемственность?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60348" y="1370076"/>
            <a:ext cx="2002536" cy="6918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2700" b="1" dirty="0">
                <a:solidFill>
                  <a:srgbClr val="299410"/>
                </a:solidFill>
                <a:latin typeface="Calibri"/>
              </a:rPr>
              <a:t>Педагоги ДО</a:t>
            </a:r>
          </a:p>
          <a:p>
            <a:pPr marL="165100" indent="0" algn="just"/>
            <a:endParaRPr lang="ru" sz="3100" b="1" dirty="0">
              <a:solidFill>
                <a:srgbClr val="565656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68952" y="1399032"/>
            <a:ext cx="4090416" cy="2621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420"/>
              </a:spcBef>
            </a:pPr>
            <a:r>
              <a:rPr lang="ru" sz="2700" b="1" dirty="0">
                <a:solidFill>
                  <a:srgbClr val="2B03F5"/>
                </a:solidFill>
                <a:latin typeface="Calibri"/>
              </a:rPr>
              <a:t>Учителя начальной школы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73480" y="5288280"/>
            <a:ext cx="4200144" cy="527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</a:pPr>
            <a:r>
              <a:rPr lang="ru" sz="1800" b="1" dirty="0">
                <a:solidFill>
                  <a:srgbClr val="299410"/>
                </a:solidFill>
                <a:latin typeface="Arial"/>
              </a:rPr>
              <a:t>Мы создали </a:t>
            </a:r>
            <a:r>
              <a:rPr lang="ru" sz="1800" b="1" dirty="0" smtClean="0">
                <a:solidFill>
                  <a:srgbClr val="299410"/>
                </a:solidFill>
                <a:latin typeface="Arial"/>
              </a:rPr>
              <a:t>предпосылки</a:t>
            </a:r>
          </a:p>
          <a:p>
            <a:pPr indent="0">
              <a:lnSpc>
                <a:spcPts val="2136"/>
              </a:lnSpc>
            </a:pPr>
            <a:r>
              <a:rPr lang="ru" sz="1800" b="1" dirty="0" smtClean="0">
                <a:solidFill>
                  <a:srgbClr val="299410"/>
                </a:solidFill>
                <a:latin typeface="Arial"/>
              </a:rPr>
              <a:t>к </a:t>
            </a:r>
            <a:r>
              <a:rPr lang="ru" sz="1800" b="1" dirty="0">
                <a:solidFill>
                  <a:srgbClr val="299410"/>
                </a:solidFill>
                <a:latin typeface="Arial"/>
              </a:rPr>
              <a:t>учебной деятельности у детей, а вы...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06568" y="5974080"/>
            <a:ext cx="3621024" cy="685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880"/>
              </a:lnSpc>
            </a:pPr>
            <a:r>
              <a:rPr lang="ru" sz="2700" b="1">
                <a:solidFill>
                  <a:srgbClr val="2B03F5"/>
                </a:solidFill>
                <a:latin typeface="Calibri"/>
              </a:rPr>
              <a:t>Да ваши дети ничего не знают и не умеют!!!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173" y="2522865"/>
            <a:ext cx="2695050" cy="270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449056" y="6495288"/>
            <a:ext cx="60960" cy="97536"/>
          </a:xfrm>
          <a:prstGeom prst="rect">
            <a:avLst/>
          </a:prstGeom>
          <a:solidFill>
            <a:srgbClr val="D7DAD3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solidFill>
                  <a:srgbClr val="898989"/>
                </a:solidFill>
                <a:latin typeface="Calibri"/>
              </a:rPr>
              <a:t>2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90533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i="1" dirty="0">
                <a:latin typeface="Segoe Script" pitchFamily="34" charset="0"/>
                <a:ea typeface="+mn-ea"/>
                <a:cs typeface="+mn-cs"/>
              </a:rPr>
              <a:t>ПРОБЛЕМЫ ОБЕСПЕЧЕНИЯ ПРЕЕМСТВЕННОСТИ ДОШКОЛЬНОГО И НАЧАЛЬНОГО ОБРАЗОВАНИЯ 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259632" y="1556162"/>
            <a:ext cx="8229600" cy="5301838"/>
          </a:xfrm>
        </p:spPr>
        <p:txBody>
          <a:bodyPr>
            <a:normAutofit fontScale="47500" lnSpcReduction="20000"/>
          </a:bodyPr>
          <a:lstStyle/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200" dirty="0" smtClean="0"/>
              <a:t>Отсутствие </a:t>
            </a:r>
            <a:r>
              <a:rPr lang="ru-RU" sz="4200" dirty="0"/>
              <a:t>общности подходов (в детском саду - </a:t>
            </a:r>
            <a:r>
              <a:rPr lang="ru-RU" sz="4200" dirty="0" err="1"/>
              <a:t>деятельностный</a:t>
            </a:r>
            <a:r>
              <a:rPr lang="ru-RU" sz="4200" dirty="0"/>
              <a:t>, в школе - в основном когнитивный</a:t>
            </a:r>
            <a:r>
              <a:rPr lang="ru-RU" sz="4200" dirty="0" smtClean="0"/>
              <a:t>)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200" dirty="0" smtClean="0"/>
              <a:t>Отсутствие </a:t>
            </a:r>
            <a:r>
              <a:rPr lang="ru-RU" sz="4200" dirty="0"/>
              <a:t>общности целей у педагогов ДОО и начальной </a:t>
            </a:r>
            <a:r>
              <a:rPr lang="ru-RU" sz="4200" dirty="0" smtClean="0"/>
              <a:t>школы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200" dirty="0" smtClean="0"/>
              <a:t>Отсутствие </a:t>
            </a:r>
            <a:r>
              <a:rPr lang="ru-RU" sz="4200" dirty="0"/>
              <a:t>единой системы оценивания детской деятельности - для педагогов ДОО характерна оценка усилий и стараний ребенка, а в начальной школе - оценка качества результата </a:t>
            </a:r>
            <a:r>
              <a:rPr lang="ru-RU" sz="4200" dirty="0" smtClean="0"/>
              <a:t>деятельности.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200" dirty="0" smtClean="0"/>
              <a:t>Отсутствие </a:t>
            </a:r>
            <a:r>
              <a:rPr lang="ru-RU" sz="4200" dirty="0"/>
              <a:t>при поступлении ребенка в школу опоры на его предшествующий опыт (</a:t>
            </a:r>
            <a:r>
              <a:rPr lang="ru-RU" sz="4200" dirty="0" err="1"/>
              <a:t>знаниевый</a:t>
            </a:r>
            <a:r>
              <a:rPr lang="ru-RU" sz="4200" dirty="0"/>
              <a:t>, социальный и проч.) в силу формального </a:t>
            </a:r>
            <a:r>
              <a:rPr lang="ru-RU" sz="4200" dirty="0" smtClean="0"/>
              <a:t>отношения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200" dirty="0" smtClean="0"/>
              <a:t>Отсутствие </a:t>
            </a:r>
            <a:r>
              <a:rPr lang="ru-RU" sz="4200" dirty="0"/>
              <a:t>реального взаимодействия педагогов ДОО и начальной школы в адаптационный период </a:t>
            </a:r>
            <a:r>
              <a:rPr lang="ru-RU" sz="4200" dirty="0" smtClean="0"/>
              <a:t>первоклассников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/>
              <a:t>Преемственность </a:t>
            </a:r>
            <a:r>
              <a:rPr lang="ru-RU" sz="4400" dirty="0"/>
              <a:t>на уровне содержания обеспечивается только выбором программ </a:t>
            </a:r>
            <a:r>
              <a:rPr lang="ru-RU" sz="4400" dirty="0" err="1"/>
              <a:t>предшкольной</a:t>
            </a:r>
            <a:r>
              <a:rPr lang="ru-RU" sz="4400" dirty="0"/>
              <a:t> </a:t>
            </a:r>
            <a:r>
              <a:rPr lang="ru-RU" sz="4400" dirty="0" smtClean="0"/>
              <a:t>подготовки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200" dirty="0" smtClean="0"/>
              <a:t>«</a:t>
            </a:r>
            <a:r>
              <a:rPr lang="ru-RU" sz="4200" dirty="0"/>
              <a:t>Сведение» проблемы преемственности к разработке </a:t>
            </a:r>
            <a:r>
              <a:rPr lang="ru-RU" sz="4200" dirty="0" smtClean="0"/>
              <a:t>преемственных программ. 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/>
              <a:t>Преемственность </a:t>
            </a:r>
            <a:r>
              <a:rPr lang="ru-RU" sz="4400" dirty="0"/>
              <a:t>между детским садом и школой ориентирована в основном на организационные формы взаимодействия (посещение ДО, школы, проведение совместных мероприятий и т.п.) </a:t>
            </a:r>
            <a:endParaRPr lang="ru-RU" sz="4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 smtClean="0"/>
              <a:t>Непонимание </a:t>
            </a:r>
            <a:r>
              <a:rPr lang="ru-RU" sz="4400" dirty="0"/>
              <a:t>сущности результатов дошкольного и начального образования. 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0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3488"/>
          </a:xfrm>
        </p:spPr>
        <p:txBody>
          <a:bodyPr>
            <a:normAutofit fontScale="90000"/>
          </a:bodyPr>
          <a:lstStyle/>
          <a:p>
            <a:r>
              <a:rPr lang="ru" sz="3200" b="1" i="1" dirty="0">
                <a:latin typeface="Segoe Script" pitchFamily="34" charset="0"/>
              </a:rPr>
              <a:t>ФГОС ДО - </a:t>
            </a:r>
            <a:br>
              <a:rPr lang="ru" sz="3200" b="1" i="1" dirty="0">
                <a:latin typeface="Segoe Script" pitchFamily="34" charset="0"/>
              </a:rPr>
            </a:br>
            <a:r>
              <a:rPr lang="ru" sz="3200" b="1" i="1" dirty="0">
                <a:latin typeface="Segoe Script" pitchFamily="34" charset="0"/>
              </a:rPr>
              <a:t>«нестандартный стандарт»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	1. ФГОС - Стандарт </a:t>
            </a:r>
            <a:r>
              <a:rPr lang="ru-RU" dirty="0"/>
              <a:t>развития, социализации, приобщения к ценностям и традициям разных культур, а не ФГОС дрессуры, натаскивания дошкольников письму, чтению и </a:t>
            </a:r>
            <a:r>
              <a:rPr lang="ru-RU" dirty="0" smtClean="0"/>
              <a:t>счету.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2. Ключевой </a:t>
            </a:r>
            <a:r>
              <a:rPr lang="ru-RU" dirty="0"/>
              <a:t>принцип ФГОС - принцип приобщения к познанию через различные виды деятельности, сообразные психолого-возрастным особенностям развития </a:t>
            </a:r>
            <a:r>
              <a:rPr lang="ru-RU" dirty="0" smtClean="0"/>
              <a:t>ребенка. </a:t>
            </a:r>
            <a:r>
              <a:rPr lang="ru-RU" i="1" dirty="0"/>
              <a:t>(«Обучение должно войти в мир ребенка через ворота детской игры»-Д.Б. </a:t>
            </a:r>
            <a:r>
              <a:rPr lang="ru-RU" i="1" dirty="0" err="1"/>
              <a:t>Эльконин</a:t>
            </a:r>
            <a:r>
              <a:rPr lang="ru-RU" i="1" dirty="0" smtClean="0"/>
              <a:t>). </a:t>
            </a:r>
          </a:p>
          <a:p>
            <a:pPr marL="0" indent="0">
              <a:buNone/>
            </a:pPr>
            <a:r>
              <a:rPr lang="ru-RU" i="1" dirty="0" smtClean="0"/>
              <a:t>	3. …</a:t>
            </a:r>
            <a:r>
              <a:rPr lang="ru-RU" i="1" dirty="0" err="1" smtClean="0"/>
              <a:t>самоценность</a:t>
            </a:r>
            <a:r>
              <a:rPr lang="ru-RU" i="1" dirty="0" smtClean="0"/>
              <a:t> детства …- значимость того, что происходит с ребенком сейчас, а не тем, что этот период есть подготовка к следующему периоду. (п.1.2)</a:t>
            </a:r>
          </a:p>
          <a:p>
            <a:pPr marL="0" indent="0">
              <a:buNone/>
            </a:pPr>
            <a:r>
              <a:rPr lang="ru-RU" i="1" dirty="0" smtClean="0"/>
              <a:t>	4. Обеспечение преемственности целей, задач и содержания образования, реализуемых в рамках образовательных программ различного уровня (дошкольного, начального образования). (п.1.6)</a:t>
            </a:r>
          </a:p>
          <a:p>
            <a:pPr marL="0" indent="0">
              <a:buNone/>
            </a:pPr>
            <a:r>
              <a:rPr lang="ru-RU" i="1" dirty="0" smtClean="0"/>
              <a:t>	5. Целевые ориентиры дошкольного образования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(п.4.1) </a:t>
            </a:r>
          </a:p>
          <a:p>
            <a:pPr marL="0" indent="0">
              <a:buNone/>
            </a:pPr>
            <a:r>
              <a:rPr lang="ru-RU" i="1" dirty="0" smtClean="0"/>
              <a:t>	6. </a:t>
            </a:r>
            <a:r>
              <a:rPr lang="ru" dirty="0"/>
              <a:t>ДО не является обязательным уровнем общего </a:t>
            </a:r>
            <a:r>
              <a:rPr lang="ru" dirty="0" smtClean="0"/>
              <a:t>образования. (</a:t>
            </a:r>
            <a:r>
              <a:rPr lang="ru" dirty="0"/>
              <a:t>ФЗ «Об образовании», ст.66, </a:t>
            </a:r>
            <a:r>
              <a:rPr lang="ru" dirty="0" smtClean="0"/>
              <a:t>п.5; ФГОС ДО п.4.1)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8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6801184" cy="4175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900" b="1" i="1" dirty="0">
                <a:latin typeface="Segoe Script" pitchFamily="34" charset="0"/>
              </a:rPr>
              <a:t>ФГОС ДО </a:t>
            </a:r>
            <a:r>
              <a:rPr lang="ru" sz="2900" b="1" i="1" dirty="0" smtClean="0">
                <a:latin typeface="Segoe Script" pitchFamily="34" charset="0"/>
              </a:rPr>
              <a:t>- </a:t>
            </a:r>
          </a:p>
          <a:p>
            <a:pPr indent="0" algn="ctr"/>
            <a:r>
              <a:rPr lang="ru" sz="2900" b="1" i="1" dirty="0" smtClean="0">
                <a:latin typeface="Segoe Script" pitchFamily="34" charset="0"/>
              </a:rPr>
              <a:t>«</a:t>
            </a:r>
            <a:r>
              <a:rPr lang="ru" sz="2900" b="1" i="1" dirty="0">
                <a:latin typeface="Segoe Script" pitchFamily="34" charset="0"/>
              </a:rPr>
              <a:t>нестандартный стандарт»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962" y="1340768"/>
            <a:ext cx="7776526" cy="5112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000" dirty="0" smtClean="0">
                <a:latin typeface="Calibri"/>
              </a:rPr>
              <a:t>	7.  Отсутствие </a:t>
            </a:r>
            <a:r>
              <a:rPr lang="ru" sz="2000" dirty="0">
                <a:latin typeface="Calibri"/>
              </a:rPr>
              <a:t>предметных </a:t>
            </a:r>
            <a:r>
              <a:rPr lang="ru" sz="2000" dirty="0" smtClean="0">
                <a:latin typeface="Calibri"/>
              </a:rPr>
              <a:t>дисциплин. </a:t>
            </a:r>
            <a:r>
              <a:rPr lang="ru" sz="2000" dirty="0">
                <a:latin typeface="Calibri"/>
              </a:rPr>
              <a:t>(</a:t>
            </a:r>
            <a:r>
              <a:rPr lang="ru" sz="2000" dirty="0" smtClean="0">
                <a:latin typeface="Calibri"/>
              </a:rPr>
              <a:t>п.2.6,п.2.7)</a:t>
            </a:r>
          </a:p>
          <a:p>
            <a:pPr indent="0" algn="just"/>
            <a:r>
              <a:rPr lang="ru" sz="2000" dirty="0">
                <a:latin typeface="Calibri"/>
              </a:rPr>
              <a:t>	</a:t>
            </a:r>
            <a:r>
              <a:rPr lang="ru" sz="2000" dirty="0" smtClean="0">
                <a:latin typeface="Calibri"/>
              </a:rPr>
              <a:t>8. Отсутствие </a:t>
            </a:r>
            <a:r>
              <a:rPr lang="ru" sz="2000" dirty="0">
                <a:latin typeface="Calibri"/>
              </a:rPr>
              <a:t>описания знаний, которыми должны овладеть воспитанники (отсутствие предметных результатов</a:t>
            </a:r>
            <a:r>
              <a:rPr lang="ru" sz="2000" dirty="0" smtClean="0">
                <a:latin typeface="Calibri"/>
              </a:rPr>
              <a:t>). (п.4.1)</a:t>
            </a:r>
          </a:p>
          <a:p>
            <a:pPr indent="0"/>
            <a:r>
              <a:rPr lang="ru" sz="2000" dirty="0" smtClean="0">
                <a:latin typeface="Calibri"/>
              </a:rPr>
              <a:t>	9. Освоение </a:t>
            </a:r>
            <a:r>
              <a:rPr lang="ru" sz="2000" dirty="0">
                <a:latin typeface="Calibri"/>
              </a:rPr>
              <a:t>образовательных программ </a:t>
            </a:r>
            <a:r>
              <a:rPr lang="ru" sz="2000" dirty="0" smtClean="0">
                <a:latin typeface="Calibri"/>
              </a:rPr>
              <a:t>ДО не сопровождается </a:t>
            </a:r>
            <a:r>
              <a:rPr lang="ru" sz="2000" dirty="0">
                <a:latin typeface="Calibri"/>
              </a:rPr>
              <a:t>проведением аттестаций </a:t>
            </a:r>
            <a:r>
              <a:rPr lang="ru" sz="2000" dirty="0" smtClean="0">
                <a:latin typeface="Calibri"/>
              </a:rPr>
              <a:t>обучающихся. (</a:t>
            </a:r>
            <a:r>
              <a:rPr lang="ru" sz="2000" dirty="0">
                <a:latin typeface="Calibri"/>
              </a:rPr>
              <a:t>ФЗ «Об образовании», ст.64, п.2</a:t>
            </a:r>
            <a:r>
              <a:rPr lang="ru" sz="2000" dirty="0" smtClean="0">
                <a:latin typeface="Calibri"/>
              </a:rPr>
              <a:t>)</a:t>
            </a:r>
          </a:p>
          <a:p>
            <a:pPr indent="0"/>
            <a:r>
              <a:rPr lang="ru" sz="2000" dirty="0">
                <a:latin typeface="Calibri"/>
              </a:rPr>
              <a:t>	</a:t>
            </a:r>
            <a:r>
              <a:rPr lang="ru" sz="2000" dirty="0" smtClean="0">
                <a:latin typeface="Calibri"/>
              </a:rPr>
              <a:t>10. </a:t>
            </a:r>
            <a:r>
              <a:rPr lang="ru" sz="2000" dirty="0" smtClean="0"/>
              <a:t>Отсутствие </a:t>
            </a:r>
            <a:r>
              <a:rPr lang="ru" sz="2000" dirty="0"/>
              <a:t>возможности вменение ребенку какой-либо ответственности за результат, что делает неправомерность требований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образовательных программ в виде целевых </a:t>
            </a:r>
            <a:r>
              <a:rPr lang="ru" sz="2000" dirty="0" smtClean="0"/>
              <a:t>ориентиров. </a:t>
            </a:r>
            <a:r>
              <a:rPr lang="ru" sz="2000" dirty="0"/>
              <a:t>(п.1.4</a:t>
            </a:r>
            <a:r>
              <a:rPr lang="ru" sz="2000" dirty="0" smtClean="0"/>
              <a:t>)</a:t>
            </a:r>
          </a:p>
          <a:p>
            <a:pPr indent="0"/>
            <a:r>
              <a:rPr lang="ru" sz="2000" dirty="0"/>
              <a:t>	</a:t>
            </a:r>
            <a:r>
              <a:rPr lang="ru" sz="2000" dirty="0" smtClean="0"/>
              <a:t>11. Целевые </a:t>
            </a:r>
            <a:r>
              <a:rPr lang="ru" sz="2000" dirty="0"/>
              <a:t>ориентиры выступают основанием </a:t>
            </a:r>
            <a:r>
              <a:rPr lang="ru" sz="2000" dirty="0" smtClean="0"/>
              <a:t>преемственности </a:t>
            </a:r>
            <a:r>
              <a:rPr lang="ru" sz="2000" dirty="0"/>
              <a:t>дошкольного и </a:t>
            </a:r>
            <a:r>
              <a:rPr lang="ru" sz="2000" dirty="0" smtClean="0"/>
              <a:t>начального </a:t>
            </a:r>
            <a:r>
              <a:rPr lang="ru" sz="2000" dirty="0"/>
              <a:t>общего образования </a:t>
            </a:r>
            <a:r>
              <a:rPr lang="ru" sz="2000" dirty="0" smtClean="0"/>
              <a:t>(п.4.7</a:t>
            </a:r>
            <a:r>
              <a:rPr lang="ru" sz="2000" dirty="0"/>
              <a:t>)</a:t>
            </a:r>
          </a:p>
          <a:p>
            <a:r>
              <a:rPr lang="ru" sz="2000" dirty="0" smtClean="0"/>
              <a:t>	12. </a:t>
            </a:r>
            <a:r>
              <a:rPr lang="ru" sz="2000" dirty="0"/>
              <a:t>Целевые ориентиры предполагают формирование у детей дошкольного возраста предпосылок к учебной деятельности на этапе завершения дошкольного </a:t>
            </a:r>
            <a:r>
              <a:rPr lang="ru" sz="2000" dirty="0" smtClean="0"/>
              <a:t>образования. </a:t>
            </a:r>
            <a:r>
              <a:rPr lang="ru" sz="2000" dirty="0"/>
              <a:t>(п.4.7)</a:t>
            </a:r>
          </a:p>
          <a:p>
            <a:pPr indent="0"/>
            <a:endParaRPr lang="ru" sz="20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1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1715</Words>
  <Application>Microsoft Office PowerPoint</Application>
  <PresentationFormat>Экран (4:3)</PresentationFormat>
  <Paragraphs>249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Segoe Script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ПОНЯТИЕ ПРЕЕМСТВЕННОСТИ </vt:lpstr>
      <vt:lpstr>   ПРЕЕМСТВЕННОСТЬ   дошкольного и начального образования может быть определена как содержательная, двусторонняя связь, предполагающая с одной стороны, направленность педагогического процесса дошкольного учреждения на те требования, которые будут предъявляться к детям в начальной школе, а с другой стороны, опору учителя начальной школы на сформированные у ребенка старшего дошкольного возраста физические, личностные, интеллектуальные качества. </vt:lpstr>
      <vt:lpstr>Презентация PowerPoint</vt:lpstr>
      <vt:lpstr> ПРОБЛЕМЫ ОБЕСПЕЧЕНИЯ ПРЕЕМСТВЕННОСТИ ДОШКОЛЬНОГО И НАЧАЛЬНОГО ОБРАЗОВАНИЯ </vt:lpstr>
      <vt:lpstr>ФГОС ДО -  «нестандартный стандарт»</vt:lpstr>
      <vt:lpstr>Презентация PowerPoint</vt:lpstr>
      <vt:lpstr>Презентация PowerPoint</vt:lpstr>
      <vt:lpstr> Преемственность при переходе от дошкольного к начальному общему образованию должна осуществляться на уровне:</vt:lpstr>
      <vt:lpstr> ОБЩАЯ ЦЕЛЬ ДОШКОЛЬНОГО И НАЧАЛЬНОГО ОБЩЕГО ОБРАЗОВАНИЯ – СОГЛАСОВАННОСТЬ ЦЕЛЕЙ И ЗАДАЧ ВОСПИТАНИЯ И ОБУЧЕНИЯ </vt:lpstr>
      <vt:lpstr>Презентация PowerPoint</vt:lpstr>
      <vt:lpstr>Преемственность в методах,  формах и условиях образовательного процесса</vt:lpstr>
      <vt:lpstr>Преемственность в методах,  формах и условиях образовательного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Комментарии к ФГОС ДО № 08-249 от 28.02.14.  П.4.7. раздела IV    </vt:lpstr>
      <vt:lpstr> ЧЕТЫРЕ ВИДА ПСИХОЛОГИЧЕСКОЙ ГОТОВНОСТИ К ШКОЛЕ </vt:lpstr>
      <vt:lpstr>Презентация PowerPoint</vt:lpstr>
      <vt:lpstr> МЕРЫ ПО ОБЕСПЕЧЕНИЮ ПРЕЕМСТВЕННОСТИ ДОШКОЛЬНОГО И НАЧАЛЬНОГО ОБРАЗОВАНИЯ </vt:lpstr>
      <vt:lpstr>ОРГАНИЗАЦИОННЫЕ УСЛОВИЯ </vt:lpstr>
      <vt:lpstr>МЕТОДИЧЕСКИЕ УСЛОВИЯ </vt:lpstr>
      <vt:lpstr>5 ГРУПП ПРОГРАММ,  В КОТОРЫХ ОБРАЗОВАТЕЛЬНЫЕ ПРОГРАММЫ ДОШКОЛЬНОГО ОБРАЗОВАНИЯ ЯВЛЯЮТСЯ ОСНОВОПОЛАГАЮЩЕЙ БАЗОЙ СООТВЕТСТВУЮЩЕЙ УЧЕБНОЙ ПРОГРАММЕ НАЧАЛЬНЫХ КЛАССОВ  </vt:lpstr>
      <vt:lpstr>КАДРОВЫЕ УСЛОВИЯ </vt:lpstr>
      <vt:lpstr>ВЫВОДЫ</vt:lpstr>
      <vt:lpstr>Предложение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Workd</cp:lastModifiedBy>
  <cp:revision>44</cp:revision>
  <dcterms:created xsi:type="dcterms:W3CDTF">2013-06-25T15:10:20Z</dcterms:created>
  <dcterms:modified xsi:type="dcterms:W3CDTF">2017-01-19T16:47:00Z</dcterms:modified>
</cp:coreProperties>
</file>